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262" r:id="rId3"/>
    <p:sldId id="261" r:id="rId4"/>
    <p:sldId id="296" r:id="rId5"/>
    <p:sldId id="310" r:id="rId6"/>
    <p:sldId id="311" r:id="rId7"/>
    <p:sldId id="328" r:id="rId8"/>
    <p:sldId id="330" r:id="rId9"/>
    <p:sldId id="329" r:id="rId10"/>
    <p:sldId id="334" r:id="rId11"/>
    <p:sldId id="331" r:id="rId12"/>
    <p:sldId id="332" r:id="rId13"/>
    <p:sldId id="335" r:id="rId14"/>
    <p:sldId id="336" r:id="rId15"/>
    <p:sldId id="337" r:id="rId16"/>
    <p:sldId id="333" r:id="rId17"/>
    <p:sldId id="338" r:id="rId18"/>
    <p:sldId id="339" r:id="rId19"/>
    <p:sldId id="312" r:id="rId20"/>
    <p:sldId id="281" r:id="rId21"/>
    <p:sldId id="322" r:id="rId22"/>
    <p:sldId id="323" r:id="rId23"/>
    <p:sldId id="342" r:id="rId24"/>
    <p:sldId id="297" r:id="rId25"/>
    <p:sldId id="307" r:id="rId26"/>
    <p:sldId id="340" r:id="rId27"/>
    <p:sldId id="298" r:id="rId28"/>
    <p:sldId id="308" r:id="rId29"/>
    <p:sldId id="313" r:id="rId30"/>
    <p:sldId id="314" r:id="rId31"/>
    <p:sldId id="315" r:id="rId32"/>
    <p:sldId id="316" r:id="rId33"/>
    <p:sldId id="317" r:id="rId34"/>
    <p:sldId id="318" r:id="rId35"/>
    <p:sldId id="319" r:id="rId36"/>
    <p:sldId id="320" r:id="rId3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a:srgbClr val="7030A0"/>
    <a:srgbClr val="FF0000"/>
    <a:srgbClr val="70AD47"/>
    <a:srgbClr val="FFE1E5"/>
    <a:srgbClr val="FBFEF9"/>
    <a:srgbClr val="000000"/>
    <a:srgbClr val="DEEBF7"/>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029"/>
    <p:restoredTop sz="94267"/>
  </p:normalViewPr>
  <p:slideViewPr>
    <p:cSldViewPr snapToObjects="1" showGuides="1">
      <p:cViewPr varScale="1">
        <p:scale>
          <a:sx n="98" d="100"/>
          <a:sy n="98" d="100"/>
        </p:scale>
        <p:origin x="102" y="1410"/>
      </p:cViewPr>
      <p:guideLst>
        <p:guide orient="horz" pos="2886"/>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D393E5-7C75-494E-8F9A-32FD27628E8C}" type="datetimeFigureOut">
              <a:rPr kumimoji="1" lang="ja-JP" altLang="en-US" smtClean="0"/>
              <a:t>2019/7/5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CFDE4E-0ABD-C44C-8B0A-D287ABAFA927}" type="slidenum">
              <a:rPr kumimoji="1" lang="ja-JP" altLang="en-US" smtClean="0"/>
              <a:t>‹#›</a:t>
            </a:fld>
            <a:endParaRPr kumimoji="1" lang="ja-JP" altLang="en-US"/>
          </a:p>
        </p:txBody>
      </p:sp>
    </p:spTree>
    <p:extLst>
      <p:ext uri="{BB962C8B-B14F-4D97-AF65-F5344CB8AC3E}">
        <p14:creationId xmlns:p14="http://schemas.microsoft.com/office/powerpoint/2010/main" val="327914597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4</a:t>
            </a:fld>
            <a:endParaRPr kumimoji="1" lang="ja-JP" altLang="en-US"/>
          </a:p>
        </p:txBody>
      </p:sp>
    </p:spTree>
    <p:extLst>
      <p:ext uri="{BB962C8B-B14F-4D97-AF65-F5344CB8AC3E}">
        <p14:creationId xmlns:p14="http://schemas.microsoft.com/office/powerpoint/2010/main" val="141448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14</a:t>
            </a:fld>
            <a:endParaRPr kumimoji="1" lang="ja-JP" altLang="en-US"/>
          </a:p>
        </p:txBody>
      </p:sp>
    </p:spTree>
    <p:extLst>
      <p:ext uri="{BB962C8B-B14F-4D97-AF65-F5344CB8AC3E}">
        <p14:creationId xmlns:p14="http://schemas.microsoft.com/office/powerpoint/2010/main" val="3543091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15</a:t>
            </a:fld>
            <a:endParaRPr kumimoji="1" lang="ja-JP" altLang="en-US"/>
          </a:p>
        </p:txBody>
      </p:sp>
    </p:spTree>
    <p:extLst>
      <p:ext uri="{BB962C8B-B14F-4D97-AF65-F5344CB8AC3E}">
        <p14:creationId xmlns:p14="http://schemas.microsoft.com/office/powerpoint/2010/main" val="2730752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16</a:t>
            </a:fld>
            <a:endParaRPr kumimoji="1" lang="ja-JP" altLang="en-US"/>
          </a:p>
        </p:txBody>
      </p:sp>
    </p:spTree>
    <p:extLst>
      <p:ext uri="{BB962C8B-B14F-4D97-AF65-F5344CB8AC3E}">
        <p14:creationId xmlns:p14="http://schemas.microsoft.com/office/powerpoint/2010/main" val="29184906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17</a:t>
            </a:fld>
            <a:endParaRPr kumimoji="1" lang="ja-JP" altLang="en-US"/>
          </a:p>
        </p:txBody>
      </p:sp>
    </p:spTree>
    <p:extLst>
      <p:ext uri="{BB962C8B-B14F-4D97-AF65-F5344CB8AC3E}">
        <p14:creationId xmlns:p14="http://schemas.microsoft.com/office/powerpoint/2010/main" val="3272971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18</a:t>
            </a:fld>
            <a:endParaRPr kumimoji="1" lang="ja-JP" altLang="en-US"/>
          </a:p>
        </p:txBody>
      </p:sp>
    </p:spTree>
    <p:extLst>
      <p:ext uri="{BB962C8B-B14F-4D97-AF65-F5344CB8AC3E}">
        <p14:creationId xmlns:p14="http://schemas.microsoft.com/office/powerpoint/2010/main" val="3961617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6</a:t>
            </a:fld>
            <a:endParaRPr kumimoji="1" lang="ja-JP" altLang="en-US"/>
          </a:p>
        </p:txBody>
      </p:sp>
    </p:spTree>
    <p:extLst>
      <p:ext uri="{BB962C8B-B14F-4D97-AF65-F5344CB8AC3E}">
        <p14:creationId xmlns:p14="http://schemas.microsoft.com/office/powerpoint/2010/main" val="141448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7</a:t>
            </a:fld>
            <a:endParaRPr kumimoji="1" lang="ja-JP" altLang="en-US"/>
          </a:p>
        </p:txBody>
      </p:sp>
    </p:spTree>
    <p:extLst>
      <p:ext uri="{BB962C8B-B14F-4D97-AF65-F5344CB8AC3E}">
        <p14:creationId xmlns:p14="http://schemas.microsoft.com/office/powerpoint/2010/main" val="3636420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8</a:t>
            </a:fld>
            <a:endParaRPr kumimoji="1" lang="ja-JP" altLang="en-US"/>
          </a:p>
        </p:txBody>
      </p:sp>
    </p:spTree>
    <p:extLst>
      <p:ext uri="{BB962C8B-B14F-4D97-AF65-F5344CB8AC3E}">
        <p14:creationId xmlns:p14="http://schemas.microsoft.com/office/powerpoint/2010/main" val="2396336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9</a:t>
            </a:fld>
            <a:endParaRPr kumimoji="1" lang="ja-JP" altLang="en-US"/>
          </a:p>
        </p:txBody>
      </p:sp>
    </p:spTree>
    <p:extLst>
      <p:ext uri="{BB962C8B-B14F-4D97-AF65-F5344CB8AC3E}">
        <p14:creationId xmlns:p14="http://schemas.microsoft.com/office/powerpoint/2010/main" val="4172124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10</a:t>
            </a:fld>
            <a:endParaRPr kumimoji="1" lang="ja-JP" altLang="en-US"/>
          </a:p>
        </p:txBody>
      </p:sp>
    </p:spTree>
    <p:extLst>
      <p:ext uri="{BB962C8B-B14F-4D97-AF65-F5344CB8AC3E}">
        <p14:creationId xmlns:p14="http://schemas.microsoft.com/office/powerpoint/2010/main" val="126501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11</a:t>
            </a:fld>
            <a:endParaRPr kumimoji="1" lang="ja-JP" altLang="en-US"/>
          </a:p>
        </p:txBody>
      </p:sp>
    </p:spTree>
    <p:extLst>
      <p:ext uri="{BB962C8B-B14F-4D97-AF65-F5344CB8AC3E}">
        <p14:creationId xmlns:p14="http://schemas.microsoft.com/office/powerpoint/2010/main" val="4186210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12</a:t>
            </a:fld>
            <a:endParaRPr kumimoji="1" lang="ja-JP" altLang="en-US"/>
          </a:p>
        </p:txBody>
      </p:sp>
    </p:spTree>
    <p:extLst>
      <p:ext uri="{BB962C8B-B14F-4D97-AF65-F5344CB8AC3E}">
        <p14:creationId xmlns:p14="http://schemas.microsoft.com/office/powerpoint/2010/main" val="888647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13</a:t>
            </a:fld>
            <a:endParaRPr kumimoji="1" lang="ja-JP" altLang="en-US"/>
          </a:p>
        </p:txBody>
      </p:sp>
    </p:spTree>
    <p:extLst>
      <p:ext uri="{BB962C8B-B14F-4D97-AF65-F5344CB8AC3E}">
        <p14:creationId xmlns:p14="http://schemas.microsoft.com/office/powerpoint/2010/main" val="3544447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3D6B93-0E72-F640-B336-20FC6868B8B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a:extLst>
              <a:ext uri="{FF2B5EF4-FFF2-40B4-BE49-F238E27FC236}">
                <a16:creationId xmlns:a16="http://schemas.microsoft.com/office/drawing/2014/main" id="{3F939F73-8188-854C-AA94-A8CFD979CD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クリックしてマスター サブタイトルの書式設定</a:t>
            </a:r>
          </a:p>
        </p:txBody>
      </p:sp>
      <p:sp>
        <p:nvSpPr>
          <p:cNvPr id="4" name="日付プレースホルダー 3">
            <a:extLst>
              <a:ext uri="{FF2B5EF4-FFF2-40B4-BE49-F238E27FC236}">
                <a16:creationId xmlns:a16="http://schemas.microsoft.com/office/drawing/2014/main" id="{FA48B2FD-36B6-2845-A479-E7A7B0434319}"/>
              </a:ext>
            </a:extLst>
          </p:cNvPr>
          <p:cNvSpPr>
            <a:spLocks noGrp="1"/>
          </p:cNvSpPr>
          <p:nvPr>
            <p:ph type="dt" sz="half" idx="10"/>
          </p:nvPr>
        </p:nvSpPr>
        <p:spPr/>
        <p:txBody>
          <a:bodyPr/>
          <a:lstStyle/>
          <a:p>
            <a:fld id="{F652821D-2172-BB44-A27D-4D545FF2494B}" type="datetimeFigureOut">
              <a:rPr kumimoji="1" lang="ja-JP" altLang="en-US" smtClean="0"/>
              <a:t>2019/7/5</a:t>
            </a:fld>
            <a:endParaRPr kumimoji="1" lang="ja-JP" altLang="en-US"/>
          </a:p>
        </p:txBody>
      </p:sp>
      <p:sp>
        <p:nvSpPr>
          <p:cNvPr id="5" name="フッター プレースホルダー 4">
            <a:extLst>
              <a:ext uri="{FF2B5EF4-FFF2-40B4-BE49-F238E27FC236}">
                <a16:creationId xmlns:a16="http://schemas.microsoft.com/office/drawing/2014/main" id="{44B62887-FBCC-B849-8B21-4D37BA13A33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9237482-F624-E442-8637-4DEB10980C80}"/>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3131482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64D686-7BEC-E145-87FE-2CF82D370CE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0E0E84D-F8A3-184C-8345-12816E4F7A6F}"/>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9C1FEC2-87BE-D043-AF0A-145CEC857C0C}"/>
              </a:ext>
            </a:extLst>
          </p:cNvPr>
          <p:cNvSpPr>
            <a:spLocks noGrp="1"/>
          </p:cNvSpPr>
          <p:nvPr>
            <p:ph type="dt" sz="half" idx="10"/>
          </p:nvPr>
        </p:nvSpPr>
        <p:spPr/>
        <p:txBody>
          <a:bodyPr/>
          <a:lstStyle/>
          <a:p>
            <a:fld id="{F652821D-2172-BB44-A27D-4D545FF2494B}" type="datetimeFigureOut">
              <a:rPr kumimoji="1" lang="ja-JP" altLang="en-US" smtClean="0"/>
              <a:t>2019/7/5</a:t>
            </a:fld>
            <a:endParaRPr kumimoji="1" lang="ja-JP" altLang="en-US"/>
          </a:p>
        </p:txBody>
      </p:sp>
      <p:sp>
        <p:nvSpPr>
          <p:cNvPr id="5" name="フッター プレースホルダー 4">
            <a:extLst>
              <a:ext uri="{FF2B5EF4-FFF2-40B4-BE49-F238E27FC236}">
                <a16:creationId xmlns:a16="http://schemas.microsoft.com/office/drawing/2014/main" id="{19EA99CB-A983-CF44-BAE6-2728293304F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8731680-07AE-5C4A-9FA8-5BA9835A59BA}"/>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080895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6DB8372-657E-2D46-90CA-6FC954EF80D5}"/>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4AC3AB1-E965-2148-990C-A5CCAD8BC50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05AF869-AE37-6348-B922-CDFCECC599BC}"/>
              </a:ext>
            </a:extLst>
          </p:cNvPr>
          <p:cNvSpPr>
            <a:spLocks noGrp="1"/>
          </p:cNvSpPr>
          <p:nvPr>
            <p:ph type="dt" sz="half" idx="10"/>
          </p:nvPr>
        </p:nvSpPr>
        <p:spPr/>
        <p:txBody>
          <a:bodyPr/>
          <a:lstStyle/>
          <a:p>
            <a:fld id="{F652821D-2172-BB44-A27D-4D545FF2494B}" type="datetimeFigureOut">
              <a:rPr kumimoji="1" lang="ja-JP" altLang="en-US" smtClean="0"/>
              <a:t>2019/7/5</a:t>
            </a:fld>
            <a:endParaRPr kumimoji="1" lang="ja-JP" altLang="en-US"/>
          </a:p>
        </p:txBody>
      </p:sp>
      <p:sp>
        <p:nvSpPr>
          <p:cNvPr id="5" name="フッター プレースホルダー 4">
            <a:extLst>
              <a:ext uri="{FF2B5EF4-FFF2-40B4-BE49-F238E27FC236}">
                <a16:creationId xmlns:a16="http://schemas.microsoft.com/office/drawing/2014/main" id="{AD2B24F4-49C4-E44E-AE85-1ACCD4A826B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D6FF6F6-6091-F04F-B622-4B010AF972F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66250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65D975-2E45-6249-BBD7-FA836364F14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EAC1974-2468-C44F-AFDF-BC095A00E6A1}"/>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2C9B85D-EF3F-BC45-8F52-121F8D9F50A7}"/>
              </a:ext>
            </a:extLst>
          </p:cNvPr>
          <p:cNvSpPr>
            <a:spLocks noGrp="1"/>
          </p:cNvSpPr>
          <p:nvPr>
            <p:ph type="dt" sz="half" idx="10"/>
          </p:nvPr>
        </p:nvSpPr>
        <p:spPr/>
        <p:txBody>
          <a:bodyPr/>
          <a:lstStyle/>
          <a:p>
            <a:fld id="{F652821D-2172-BB44-A27D-4D545FF2494B}" type="datetimeFigureOut">
              <a:rPr kumimoji="1" lang="ja-JP" altLang="en-US" smtClean="0"/>
              <a:t>2019/7/5</a:t>
            </a:fld>
            <a:endParaRPr kumimoji="1" lang="ja-JP" altLang="en-US"/>
          </a:p>
        </p:txBody>
      </p:sp>
      <p:sp>
        <p:nvSpPr>
          <p:cNvPr id="5" name="フッター プレースホルダー 4">
            <a:extLst>
              <a:ext uri="{FF2B5EF4-FFF2-40B4-BE49-F238E27FC236}">
                <a16:creationId xmlns:a16="http://schemas.microsoft.com/office/drawing/2014/main" id="{ADDCF012-7398-8446-9B77-18D13AB051D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E8AB559-3B6D-4D4D-ABD4-813150698E75}"/>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2234240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79A17D-F1E2-BB44-960F-043308571A1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BC98D7D-7E28-A442-8722-8D9562D401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882D62A-2A4A-0F4F-A92C-294A9F4534D8}"/>
              </a:ext>
            </a:extLst>
          </p:cNvPr>
          <p:cNvSpPr>
            <a:spLocks noGrp="1"/>
          </p:cNvSpPr>
          <p:nvPr>
            <p:ph type="dt" sz="half" idx="10"/>
          </p:nvPr>
        </p:nvSpPr>
        <p:spPr/>
        <p:txBody>
          <a:bodyPr/>
          <a:lstStyle/>
          <a:p>
            <a:fld id="{F652821D-2172-BB44-A27D-4D545FF2494B}" type="datetimeFigureOut">
              <a:rPr kumimoji="1" lang="ja-JP" altLang="en-US" smtClean="0"/>
              <a:t>2019/7/5</a:t>
            </a:fld>
            <a:endParaRPr kumimoji="1" lang="ja-JP" altLang="en-US"/>
          </a:p>
        </p:txBody>
      </p:sp>
      <p:sp>
        <p:nvSpPr>
          <p:cNvPr id="5" name="フッター プレースホルダー 4">
            <a:extLst>
              <a:ext uri="{FF2B5EF4-FFF2-40B4-BE49-F238E27FC236}">
                <a16:creationId xmlns:a16="http://schemas.microsoft.com/office/drawing/2014/main" id="{FC2E0B06-9F72-D24D-9351-6110E691D30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C545E27-F6BB-FF4F-B201-3AB8683343AB}"/>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2878035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CB056D-09BB-C041-990B-033029DF1BB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E353911-797C-1542-9EA5-34E2BCBD55C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6CE74667-7746-3547-A312-9771AC67FED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349D24C-610D-D841-B021-902AB8B55D33}"/>
              </a:ext>
            </a:extLst>
          </p:cNvPr>
          <p:cNvSpPr>
            <a:spLocks noGrp="1"/>
          </p:cNvSpPr>
          <p:nvPr>
            <p:ph type="dt" sz="half" idx="10"/>
          </p:nvPr>
        </p:nvSpPr>
        <p:spPr/>
        <p:txBody>
          <a:bodyPr/>
          <a:lstStyle/>
          <a:p>
            <a:fld id="{F652821D-2172-BB44-A27D-4D545FF2494B}" type="datetimeFigureOut">
              <a:rPr kumimoji="1" lang="ja-JP" altLang="en-US" smtClean="0"/>
              <a:t>2019/7/5</a:t>
            </a:fld>
            <a:endParaRPr kumimoji="1" lang="ja-JP" altLang="en-US"/>
          </a:p>
        </p:txBody>
      </p:sp>
      <p:sp>
        <p:nvSpPr>
          <p:cNvPr id="6" name="フッター プレースホルダー 5">
            <a:extLst>
              <a:ext uri="{FF2B5EF4-FFF2-40B4-BE49-F238E27FC236}">
                <a16:creationId xmlns:a16="http://schemas.microsoft.com/office/drawing/2014/main" id="{A0D0FDEB-FF14-604B-B5E6-D3FDD3916AC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7B6C083-3D28-9B4C-BB8B-9FCF15C72149}"/>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309744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0404A4-11F9-A944-8349-D7762CA1D704}"/>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610E45D-C0E2-7647-93AC-B885FBC714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5A06B95-6B8A-5F48-9C84-D83BFE51FC91}"/>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3CAF484F-63D4-3F42-90AB-04B024B732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74F1FBB-289A-964D-864E-35F9DB7A53E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4BE34F7-6A8A-BD4B-9763-46950B1BEC74}"/>
              </a:ext>
            </a:extLst>
          </p:cNvPr>
          <p:cNvSpPr>
            <a:spLocks noGrp="1"/>
          </p:cNvSpPr>
          <p:nvPr>
            <p:ph type="dt" sz="half" idx="10"/>
          </p:nvPr>
        </p:nvSpPr>
        <p:spPr/>
        <p:txBody>
          <a:bodyPr/>
          <a:lstStyle/>
          <a:p>
            <a:fld id="{F652821D-2172-BB44-A27D-4D545FF2494B}" type="datetimeFigureOut">
              <a:rPr kumimoji="1" lang="ja-JP" altLang="en-US" smtClean="0"/>
              <a:t>2019/7/5</a:t>
            </a:fld>
            <a:endParaRPr kumimoji="1" lang="ja-JP" altLang="en-US"/>
          </a:p>
        </p:txBody>
      </p:sp>
      <p:sp>
        <p:nvSpPr>
          <p:cNvPr id="8" name="フッター プレースホルダー 7">
            <a:extLst>
              <a:ext uri="{FF2B5EF4-FFF2-40B4-BE49-F238E27FC236}">
                <a16:creationId xmlns:a16="http://schemas.microsoft.com/office/drawing/2014/main" id="{9ED193A8-159A-6642-BF1B-1272625BA494}"/>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89FB461-629F-EC49-9E1E-C632AFA3823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700086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22645B-716A-A04B-B53B-DA7958F08592}"/>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F0612FD-EA1D-6141-858C-8A6D6E565CB2}"/>
              </a:ext>
            </a:extLst>
          </p:cNvPr>
          <p:cNvSpPr>
            <a:spLocks noGrp="1"/>
          </p:cNvSpPr>
          <p:nvPr>
            <p:ph type="dt" sz="half" idx="10"/>
          </p:nvPr>
        </p:nvSpPr>
        <p:spPr/>
        <p:txBody>
          <a:bodyPr/>
          <a:lstStyle/>
          <a:p>
            <a:fld id="{F652821D-2172-BB44-A27D-4D545FF2494B}" type="datetimeFigureOut">
              <a:rPr kumimoji="1" lang="ja-JP" altLang="en-US" smtClean="0"/>
              <a:t>2019/7/5</a:t>
            </a:fld>
            <a:endParaRPr kumimoji="1" lang="ja-JP" altLang="en-US"/>
          </a:p>
        </p:txBody>
      </p:sp>
      <p:sp>
        <p:nvSpPr>
          <p:cNvPr id="4" name="フッター プレースホルダー 3">
            <a:extLst>
              <a:ext uri="{FF2B5EF4-FFF2-40B4-BE49-F238E27FC236}">
                <a16:creationId xmlns:a16="http://schemas.microsoft.com/office/drawing/2014/main" id="{2CE681AE-7D2D-9C42-A593-396ABA8C6B3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621C3504-1675-7C4A-A61C-9ACAD4598A44}"/>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468688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C2819F4-1CF8-EE4A-9804-00CFDC8A75B9}"/>
              </a:ext>
            </a:extLst>
          </p:cNvPr>
          <p:cNvSpPr>
            <a:spLocks noGrp="1"/>
          </p:cNvSpPr>
          <p:nvPr>
            <p:ph type="dt" sz="half" idx="10"/>
          </p:nvPr>
        </p:nvSpPr>
        <p:spPr/>
        <p:txBody>
          <a:bodyPr/>
          <a:lstStyle/>
          <a:p>
            <a:fld id="{F652821D-2172-BB44-A27D-4D545FF2494B}" type="datetimeFigureOut">
              <a:rPr kumimoji="1" lang="ja-JP" altLang="en-US" smtClean="0"/>
              <a:t>2019/7/5</a:t>
            </a:fld>
            <a:endParaRPr kumimoji="1" lang="ja-JP" altLang="en-US"/>
          </a:p>
        </p:txBody>
      </p:sp>
      <p:sp>
        <p:nvSpPr>
          <p:cNvPr id="3" name="フッター プレースホルダー 2">
            <a:extLst>
              <a:ext uri="{FF2B5EF4-FFF2-40B4-BE49-F238E27FC236}">
                <a16:creationId xmlns:a16="http://schemas.microsoft.com/office/drawing/2014/main" id="{82C6D72F-54D6-E648-B741-50D66E26466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0328805-64BF-4F47-8B86-F0A1680831A6}"/>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064621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コンテンツ (キャプション付き)">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EF8574-94B1-594A-A12A-7637B7D5848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97ED8D2-C1FC-2547-BC65-CD5B5ACA6F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3C22CFE-2232-3340-93AA-8D2B3114B7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08B58EE-C115-0A41-A481-5D9FF7CADD6E}"/>
              </a:ext>
            </a:extLst>
          </p:cNvPr>
          <p:cNvSpPr>
            <a:spLocks noGrp="1"/>
          </p:cNvSpPr>
          <p:nvPr>
            <p:ph type="dt" sz="half" idx="10"/>
          </p:nvPr>
        </p:nvSpPr>
        <p:spPr/>
        <p:txBody>
          <a:bodyPr/>
          <a:lstStyle/>
          <a:p>
            <a:fld id="{F652821D-2172-BB44-A27D-4D545FF2494B}" type="datetimeFigureOut">
              <a:rPr kumimoji="1" lang="ja-JP" altLang="en-US" smtClean="0"/>
              <a:t>2019/7/5</a:t>
            </a:fld>
            <a:endParaRPr kumimoji="1" lang="ja-JP" altLang="en-US"/>
          </a:p>
        </p:txBody>
      </p:sp>
      <p:sp>
        <p:nvSpPr>
          <p:cNvPr id="6" name="フッター プレースホルダー 5">
            <a:extLst>
              <a:ext uri="{FF2B5EF4-FFF2-40B4-BE49-F238E27FC236}">
                <a16:creationId xmlns:a16="http://schemas.microsoft.com/office/drawing/2014/main" id="{BD25EC3B-169D-4B44-8E76-FADC08DE348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7C35F9B-BCC3-854F-BA9D-AD9CAE30E3C3}"/>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209266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図  (キャプション付き)">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6991DF-BFCA-E947-B285-C4C3CBFDBBB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E8269D28-D4A8-CF44-8E3E-1D0E0F95CB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8B747EB-4688-2142-A380-59DE835681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1E202AD-0710-3E49-8665-511E478A6EC1}"/>
              </a:ext>
            </a:extLst>
          </p:cNvPr>
          <p:cNvSpPr>
            <a:spLocks noGrp="1"/>
          </p:cNvSpPr>
          <p:nvPr>
            <p:ph type="dt" sz="half" idx="10"/>
          </p:nvPr>
        </p:nvSpPr>
        <p:spPr/>
        <p:txBody>
          <a:bodyPr/>
          <a:lstStyle/>
          <a:p>
            <a:fld id="{F652821D-2172-BB44-A27D-4D545FF2494B}" type="datetimeFigureOut">
              <a:rPr kumimoji="1" lang="ja-JP" altLang="en-US" smtClean="0"/>
              <a:t>2019/7/5</a:t>
            </a:fld>
            <a:endParaRPr kumimoji="1" lang="ja-JP" altLang="en-US"/>
          </a:p>
        </p:txBody>
      </p:sp>
      <p:sp>
        <p:nvSpPr>
          <p:cNvPr id="6" name="フッター プレースホルダー 5">
            <a:extLst>
              <a:ext uri="{FF2B5EF4-FFF2-40B4-BE49-F238E27FC236}">
                <a16:creationId xmlns:a16="http://schemas.microsoft.com/office/drawing/2014/main" id="{A55DB5E7-FB0E-874B-9177-A4F5A3CF9E8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28122A0-09AA-1C4F-8A81-8D51EF0F217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665554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08127FB-6FFA-5548-9347-47A38A23F4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BD8BA1E-81BE-9947-9DDB-9E7AD2C853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8C8CBE2-DF27-DD48-A00B-5A51C0BF37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52821D-2172-BB44-A27D-4D545FF2494B}" type="datetimeFigureOut">
              <a:rPr kumimoji="1" lang="ja-JP" altLang="en-US" smtClean="0"/>
              <a:t>2019/7/5</a:t>
            </a:fld>
            <a:endParaRPr kumimoji="1" lang="ja-JP" altLang="en-US"/>
          </a:p>
        </p:txBody>
      </p:sp>
      <p:sp>
        <p:nvSpPr>
          <p:cNvPr id="5" name="フッター プレースホルダー 4">
            <a:extLst>
              <a:ext uri="{FF2B5EF4-FFF2-40B4-BE49-F238E27FC236}">
                <a16:creationId xmlns:a16="http://schemas.microsoft.com/office/drawing/2014/main" id="{FA6C983E-3156-5A4C-A2F7-ED47523293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46EB7B7-B665-FB48-A955-D9A9254D5B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3735731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hdphoto" Target="../media/hdphoto1.wdp"/><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kaoruota.atlassian.net/browse/KP-146"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lstStyle/>
          <a:p>
            <a:r>
              <a:rPr kumimoji="1" lang="ja-JP" altLang="en-US" dirty="0"/>
              <a:t>チーム</a:t>
            </a:r>
            <a:r>
              <a:rPr kumimoji="1" lang="ja-JP" altLang="en-US" dirty="0" err="1"/>
              <a:t>ひろ</a:t>
            </a:r>
            <a:r>
              <a:rPr kumimoji="1" lang="ja-JP" altLang="en-US" dirty="0"/>
              <a:t>じれん</a:t>
            </a:r>
            <a:r>
              <a:rPr kumimoji="1" lang="en-US" altLang="ja-JP" dirty="0"/>
              <a:t/>
            </a:r>
            <a:br>
              <a:rPr kumimoji="1" lang="en-US" altLang="ja-JP" dirty="0"/>
            </a:br>
            <a:r>
              <a:rPr kumimoji="1" lang="ja-JP" altLang="en-US" dirty="0"/>
              <a:t>設計ノート</a:t>
            </a:r>
          </a:p>
        </p:txBody>
      </p:sp>
      <p:sp>
        <p:nvSpPr>
          <p:cNvPr id="3" name="サブタイトル 2">
            <a:extLst>
              <a:ext uri="{FF2B5EF4-FFF2-40B4-BE49-F238E27FC236}">
                <a16:creationId xmlns:a16="http://schemas.microsoft.com/office/drawing/2014/main" id="{C8138D14-45D2-494E-BF8B-8ED14080D1FD}"/>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5231520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機能の洗い出し「青色ラインを推定する」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2743742213"/>
              </p:ext>
            </p:extLst>
          </p:nvPr>
        </p:nvGraphicFramePr>
        <p:xfrm>
          <a:off x="695400" y="2158072"/>
          <a:ext cx="10801200" cy="407924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680520">
                  <a:extLst>
                    <a:ext uri="{9D8B030D-6E8A-4147-A177-3AD203B41FA5}">
                      <a16:colId xmlns:a16="http://schemas.microsoft.com/office/drawing/2014/main" val="320256873"/>
                    </a:ext>
                  </a:extLst>
                </a:gridCol>
                <a:gridCol w="2520280">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endParaRPr kumimoji="1" lang="ja-JP" altLang="en-US" sz="140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pPr algn="ct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ctr"/>
                      <a:endParaRPr kumimoji="1" lang="en-US" altLang="ja-JP" sz="1400"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91653580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206768008"/>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4870929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dirty="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400827257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952932701"/>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4042085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91617892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上位機能：青色ラインを推定する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303912" y="592251"/>
            <a:ext cx="6048672"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コンセプト</a:t>
            </a:r>
            <a:r>
              <a:rPr lang="en-US" altLang="ja-JP" dirty="0">
                <a:solidFill>
                  <a:schemeClr val="tx1"/>
                </a:solidFill>
              </a:rPr>
              <a:t> HSV</a:t>
            </a:r>
            <a:r>
              <a:rPr lang="ja-JP" altLang="en-US">
                <a:solidFill>
                  <a:schemeClr val="tx1"/>
                </a:solidFill>
              </a:rPr>
              <a:t>の彩度情報が使えないか、、</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734AB2A7-3076-F249-9F47-160B9CCA0A24}"/>
              </a:ext>
            </a:extLst>
          </p:cNvPr>
          <p:cNvSpPr/>
          <p:nvPr/>
        </p:nvSpPr>
        <p:spPr>
          <a:xfrm>
            <a:off x="5303912" y="1268760"/>
            <a:ext cx="6048672"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コンセプト</a:t>
            </a:r>
            <a:r>
              <a:rPr lang="en-US" altLang="ja-JP" dirty="0">
                <a:solidFill>
                  <a:schemeClr val="tx1"/>
                </a:solidFill>
              </a:rPr>
              <a:t> </a:t>
            </a:r>
            <a:r>
              <a:rPr lang="ja-JP" altLang="en-US">
                <a:solidFill>
                  <a:schemeClr val="tx1"/>
                </a:solidFill>
              </a:rPr>
              <a:t>走行体を左右に降って輝度の変化で見る、、、</a:t>
            </a:r>
            <a:endParaRPr kumimoji="1" lang="ja-JP" altLang="en-US" dirty="0" err="1">
              <a:solidFill>
                <a:schemeClr val="tx1"/>
              </a:solidFill>
            </a:endParaRPr>
          </a:p>
        </p:txBody>
      </p:sp>
      <p:sp>
        <p:nvSpPr>
          <p:cNvPr id="2" name="角丸四角形吹き出し 1">
            <a:extLst>
              <a:ext uri="{FF2B5EF4-FFF2-40B4-BE49-F238E27FC236}">
                <a16:creationId xmlns:a16="http://schemas.microsoft.com/office/drawing/2014/main" id="{277831C1-F153-1F49-8973-6DA66D7CCC74}"/>
              </a:ext>
            </a:extLst>
          </p:cNvPr>
          <p:cNvSpPr/>
          <p:nvPr/>
        </p:nvSpPr>
        <p:spPr>
          <a:xfrm>
            <a:off x="1847528" y="1556792"/>
            <a:ext cx="4032448" cy="1224136"/>
          </a:xfrm>
          <a:prstGeom prst="wedgeRoundRectCallout">
            <a:avLst>
              <a:gd name="adj1" fmla="val -26214"/>
              <a:gd name="adj2" fmla="val -71702"/>
              <a:gd name="adj3" fmla="val 16667"/>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この機能が必要なのか、</a:t>
            </a:r>
            <a:endParaRPr lang="en-US" altLang="ja-JP" dirty="0">
              <a:solidFill>
                <a:schemeClr val="tx1"/>
              </a:solidFill>
            </a:endParaRPr>
          </a:p>
          <a:p>
            <a:r>
              <a:rPr kumimoji="1" lang="ja-JP" altLang="en-US">
                <a:solidFill>
                  <a:schemeClr val="tx1"/>
                </a:solidFill>
              </a:rPr>
              <a:t>その場合どのように実現するかの検討が必要</a:t>
            </a:r>
            <a:endParaRPr kumimoji="1" lang="ja-JP" altLang="en-US" dirty="0" err="1">
              <a:solidFill>
                <a:schemeClr val="tx1"/>
              </a:solidFill>
            </a:endParaRPr>
          </a:p>
        </p:txBody>
      </p:sp>
    </p:spTree>
    <p:extLst>
      <p:ext uri="{BB962C8B-B14F-4D97-AF65-F5344CB8AC3E}">
        <p14:creationId xmlns:p14="http://schemas.microsoft.com/office/powerpoint/2010/main" val="19558921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機能の洗い出し「自己位置を推定する」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1531035462"/>
              </p:ext>
            </p:extLst>
          </p:nvPr>
        </p:nvGraphicFramePr>
        <p:xfrm>
          <a:off x="695400" y="1628800"/>
          <a:ext cx="10801200" cy="3114040"/>
        </p:xfrm>
        <a:graphic>
          <a:graphicData uri="http://schemas.openxmlformats.org/drawingml/2006/table">
            <a:tbl>
              <a:tblPr firstRow="1" bandRow="1">
                <a:tableStyleId>{5940675A-B579-460E-94D1-54222C63F5DA}</a:tableStyleId>
              </a:tblPr>
              <a:tblGrid>
                <a:gridCol w="3960440">
                  <a:extLst>
                    <a:ext uri="{9D8B030D-6E8A-4147-A177-3AD203B41FA5}">
                      <a16:colId xmlns:a16="http://schemas.microsoft.com/office/drawing/2014/main" val="3785133965"/>
                    </a:ext>
                  </a:extLst>
                </a:gridCol>
                <a:gridCol w="3528392">
                  <a:extLst>
                    <a:ext uri="{9D8B030D-6E8A-4147-A177-3AD203B41FA5}">
                      <a16:colId xmlns:a16="http://schemas.microsoft.com/office/drawing/2014/main" val="320256873"/>
                    </a:ext>
                  </a:extLst>
                </a:gridCol>
                <a:gridCol w="3312368">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状態空間モデルを更新する</a:t>
                      </a:r>
                    </a:p>
                  </a:txBody>
                  <a:tcPr anchor="ctr"/>
                </a:tc>
                <a:tc>
                  <a:txBody>
                    <a:bodyPr/>
                    <a:lstStyle/>
                    <a:p>
                      <a:pPr algn="l"/>
                      <a:r>
                        <a:rPr kumimoji="1" lang="ja-JP" altLang="en-US" sz="1400">
                          <a:latin typeface="+mn-ea"/>
                          <a:ea typeface="+mn-ea"/>
                        </a:rPr>
                        <a:t>モーターエンコードから回転角度を取得する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pPr algn="ct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ライン値と走行エリアから</a:t>
                      </a:r>
                      <a:r>
                        <a:rPr kumimoji="1" lang="en-US" altLang="ja-JP" sz="1400" dirty="0" err="1">
                          <a:latin typeface="+mn-ea"/>
                          <a:ea typeface="+mn-ea"/>
                        </a:rPr>
                        <a:t>xy</a:t>
                      </a:r>
                      <a:r>
                        <a:rPr kumimoji="1" lang="ja-JP" altLang="en-US" sz="1400">
                          <a:latin typeface="+mn-ea"/>
                          <a:ea typeface="+mn-ea"/>
                        </a:rPr>
                        <a:t>座標を推定する</a:t>
                      </a: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上位機能：自己位置を推定する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コンセプト：カルマンフィルタを用いる</a:t>
            </a:r>
            <a:endParaRPr kumimoji="1" lang="ja-JP" altLang="en-US" dirty="0" err="1">
              <a:solidFill>
                <a:schemeClr val="tx1"/>
              </a:solidFill>
            </a:endParaRPr>
          </a:p>
        </p:txBody>
      </p:sp>
    </p:spTree>
    <p:extLst>
      <p:ext uri="{BB962C8B-B14F-4D97-AF65-F5344CB8AC3E}">
        <p14:creationId xmlns:p14="http://schemas.microsoft.com/office/powerpoint/2010/main" val="25969737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機能の洗い出し「コースに復帰する」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802781777"/>
              </p:ext>
            </p:extLst>
          </p:nvPr>
        </p:nvGraphicFramePr>
        <p:xfrm>
          <a:off x="695400" y="1628800"/>
          <a:ext cx="10801200" cy="296672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824536">
                  <a:extLst>
                    <a:ext uri="{9D8B030D-6E8A-4147-A177-3AD203B41FA5}">
                      <a16:colId xmlns:a16="http://schemas.microsoft.com/office/drawing/2014/main" val="320256873"/>
                    </a:ext>
                  </a:extLst>
                </a:gridCol>
                <a:gridCol w="2376264">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ラインからの逸脱を推定する</a:t>
                      </a: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r>
                        <a:rPr lang="ja-JP" altLang="en-US" sz="1400"/>
                        <a:t>ライン逸脱フラグを上げる</a:t>
                      </a:r>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l"/>
                      <a:r>
                        <a:rPr kumimoji="1" lang="ja-JP" altLang="en-US" sz="1400">
                          <a:latin typeface="+mn-ea"/>
                          <a:ea typeface="+mn-ea"/>
                        </a:rPr>
                        <a:t>ラインを探索する</a:t>
                      </a:r>
                      <a:endParaRPr kumimoji="1" lang="ja-JP" altLang="en-US" sz="1400" dirty="0">
                        <a:latin typeface="+mn-ea"/>
                        <a:ea typeface="+mn-ea"/>
                      </a:endParaRPr>
                    </a:p>
                  </a:txBody>
                  <a:tcPr anchor="ctr"/>
                </a:tc>
                <a:tc>
                  <a:txBody>
                    <a:bodyPr/>
                    <a:lstStyle/>
                    <a:p>
                      <a:pPr algn="l"/>
                      <a:r>
                        <a:rPr kumimoji="1" lang="ja-JP" altLang="en-US" sz="1400">
                          <a:latin typeface="+mn-ea"/>
                          <a:ea typeface="+mn-ea"/>
                        </a:rPr>
                        <a:t>来週ライン検知位置と現在位置を結ぶベクトルを計算する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r>
                        <a:rPr kumimoji="1" lang="ja-JP" altLang="en-US" sz="1400">
                          <a:latin typeface="+mn-ea"/>
                          <a:ea typeface="+mn-ea"/>
                        </a:rPr>
                        <a:t>走行体を目標ベクトルを同じ角度に旋回させる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endParaRPr kumimoji="1" lang="ja-JP" altLang="en-US" sz="1400">
                        <a:latin typeface="+mn-ea"/>
                        <a:ea typeface="+mn-ea"/>
                      </a:endParaRPr>
                    </a:p>
                  </a:txBody>
                  <a:tcPr anchor="ctr"/>
                </a:tc>
                <a:tc>
                  <a:txBody>
                    <a:bodyPr/>
                    <a:lstStyle/>
                    <a:p>
                      <a:r>
                        <a:rPr kumimoji="1" lang="ja-JP" altLang="en-US" sz="1400">
                          <a:latin typeface="+mn-ea"/>
                          <a:ea typeface="+mn-ea"/>
                        </a:rPr>
                        <a:t>ラインを検知するまで後退する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r>
                        <a:rPr kumimoji="1" lang="ja-JP" altLang="en-US" sz="1400">
                          <a:latin typeface="+mn-ea"/>
                          <a:ea typeface="+mn-ea"/>
                        </a:rPr>
                        <a:t>ライン逸脱フラグを下げる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上位機能：コースに復帰する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非機能要求：確実に復帰する</a:t>
            </a:r>
            <a:endParaRPr kumimoji="1" lang="ja-JP" altLang="en-US" dirty="0" err="1">
              <a:solidFill>
                <a:schemeClr val="tx1"/>
              </a:solidFill>
            </a:endParaRPr>
          </a:p>
        </p:txBody>
      </p:sp>
    </p:spTree>
    <p:extLst>
      <p:ext uri="{BB962C8B-B14F-4D97-AF65-F5344CB8AC3E}">
        <p14:creationId xmlns:p14="http://schemas.microsoft.com/office/powerpoint/2010/main" val="11952738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機能の洗い出し「数字カードの数字を推定する」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615010199"/>
              </p:ext>
            </p:extLst>
          </p:nvPr>
        </p:nvGraphicFramePr>
        <p:xfrm>
          <a:off x="695400" y="1628800"/>
          <a:ext cx="10457080" cy="3672408"/>
        </p:xfrm>
        <a:graphic>
          <a:graphicData uri="http://schemas.openxmlformats.org/drawingml/2006/table">
            <a:tbl>
              <a:tblPr firstRow="1" bandRow="1">
                <a:tableStyleId>{5940675A-B579-460E-94D1-54222C63F5DA}</a:tableStyleId>
              </a:tblPr>
              <a:tblGrid>
                <a:gridCol w="4392488">
                  <a:extLst>
                    <a:ext uri="{9D8B030D-6E8A-4147-A177-3AD203B41FA5}">
                      <a16:colId xmlns:a16="http://schemas.microsoft.com/office/drawing/2014/main" val="3785133965"/>
                    </a:ext>
                  </a:extLst>
                </a:gridCol>
                <a:gridCol w="3384376">
                  <a:extLst>
                    <a:ext uri="{9D8B030D-6E8A-4147-A177-3AD203B41FA5}">
                      <a16:colId xmlns:a16="http://schemas.microsoft.com/office/drawing/2014/main" val="320256873"/>
                    </a:ext>
                  </a:extLst>
                </a:gridCol>
                <a:gridCol w="2680216">
                  <a:extLst>
                    <a:ext uri="{9D8B030D-6E8A-4147-A177-3AD203B41FA5}">
                      <a16:colId xmlns:a16="http://schemas.microsoft.com/office/drawing/2014/main" val="1118577975"/>
                    </a:ext>
                  </a:extLst>
                </a:gridCol>
              </a:tblGrid>
              <a:tr h="459051">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459051">
                <a:tc>
                  <a:txBody>
                    <a:bodyPr/>
                    <a:lstStyle/>
                    <a:p>
                      <a:r>
                        <a:rPr kumimoji="1" lang="ja-JP" altLang="en-US" sz="1400">
                          <a:latin typeface="+mn-ea"/>
                          <a:ea typeface="+mn-ea"/>
                        </a:rPr>
                        <a:t>ネットワーク経由で動画を取得する</a:t>
                      </a:r>
                    </a:p>
                  </a:txBody>
                  <a:tcPr anchor="ctr"/>
                </a:tc>
                <a:tc>
                  <a:txBody>
                    <a:bodyPr/>
                    <a:lstStyle/>
                    <a:p>
                      <a:pPr algn="l"/>
                      <a:r>
                        <a:rPr kumimoji="1" lang="en-US" altLang="ja-JP" sz="1400" dirty="0">
                          <a:latin typeface="+mn-ea"/>
                          <a:ea typeface="+mn-ea"/>
                        </a:rPr>
                        <a:t>URL</a:t>
                      </a:r>
                      <a:r>
                        <a:rPr kumimoji="1" lang="ja-JP" altLang="en-US" sz="1400">
                          <a:latin typeface="+mn-ea"/>
                          <a:ea typeface="+mn-ea"/>
                        </a:rPr>
                        <a:t>から動画を取得する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459051">
                <a:tc>
                  <a:txBody>
                    <a:bodyPr/>
                    <a:lstStyle/>
                    <a:p>
                      <a:r>
                        <a:rPr lang="ja-JP" altLang="en-US" sz="1400">
                          <a:latin typeface="+mn-ea"/>
                          <a:ea typeface="+mn-ea"/>
                        </a:rPr>
                        <a:t>動画から静止画を作る</a:t>
                      </a:r>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459051">
                <a:tc>
                  <a:txBody>
                    <a:bodyPr/>
                    <a:lstStyle/>
                    <a:p>
                      <a:pPr algn="l"/>
                      <a:r>
                        <a:rPr kumimoji="1" lang="ja-JP" altLang="en-US" sz="1400">
                          <a:latin typeface="+mn-ea"/>
                          <a:ea typeface="+mn-ea"/>
                        </a:rPr>
                        <a:t>静止画を正方形にする</a:t>
                      </a:r>
                      <a:endParaRPr kumimoji="1" lang="ja-JP" altLang="en-US" sz="1400" dirty="0">
                        <a:latin typeface="+mn-ea"/>
                        <a:ea typeface="+mn-ea"/>
                      </a:endParaRPr>
                    </a:p>
                  </a:txBody>
                  <a:tcPr anchor="ctr"/>
                </a:tc>
                <a:tc>
                  <a:txBody>
                    <a:bodyPr/>
                    <a:lstStyle/>
                    <a:p>
                      <a:pPr algn="l"/>
                      <a:r>
                        <a:rPr kumimoji="1" lang="ja-JP" altLang="en-US" sz="1400">
                          <a:latin typeface="+mn-ea"/>
                          <a:ea typeface="+mn-ea"/>
                        </a:rPr>
                        <a:t>画像を台形補正する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459051">
                <a:tc>
                  <a:txBody>
                    <a:bodyPr/>
                    <a:lstStyle/>
                    <a:p>
                      <a:r>
                        <a:rPr lang="en-US" altLang="ja-JP" sz="1400" dirty="0">
                          <a:latin typeface="+mn-ea"/>
                          <a:ea typeface="+mn-ea"/>
                        </a:rPr>
                        <a:t>RGB-HSV</a:t>
                      </a:r>
                      <a:r>
                        <a:rPr lang="ja-JP" altLang="en-US" sz="1400">
                          <a:latin typeface="+mn-ea"/>
                          <a:ea typeface="+mn-ea"/>
                        </a:rPr>
                        <a:t>変換する</a:t>
                      </a: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4590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画像から数字カードの部分を抜き出す</a:t>
                      </a:r>
                      <a:endParaRPr kumimoji="1" lang="en-US" altLang="ja-JP" sz="1400" dirty="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459051">
                <a:tc>
                  <a:txBody>
                    <a:bodyPr/>
                    <a:lstStyle/>
                    <a:p>
                      <a:r>
                        <a:rPr kumimoji="1" lang="ja-JP" altLang="en-US" sz="1400">
                          <a:latin typeface="+mn-ea"/>
                          <a:ea typeface="+mn-ea"/>
                        </a:rPr>
                        <a:t>数字カード部の画像を正方形にする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459051">
                <a:tc>
                  <a:txBody>
                    <a:bodyPr/>
                    <a:lstStyle/>
                    <a:p>
                      <a:r>
                        <a:rPr kumimoji="1" lang="ja-JP" altLang="en-US" sz="1400">
                          <a:latin typeface="+mn-ea"/>
                          <a:ea typeface="+mn-ea"/>
                        </a:rPr>
                        <a:t>数字を推定する</a:t>
                      </a:r>
                    </a:p>
                  </a:txBody>
                  <a:tcPr anchor="ctr"/>
                </a:tc>
                <a:tc>
                  <a:txBody>
                    <a:bodyPr/>
                    <a:lstStyle/>
                    <a:p>
                      <a:r>
                        <a:rPr kumimoji="1" lang="ja-JP" altLang="en-US" sz="1400">
                          <a:latin typeface="+mn-ea"/>
                          <a:ea typeface="+mn-ea"/>
                        </a:rPr>
                        <a:t>ニューラルネットワーク</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4608512"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上位機能：数字カードの数字を推定する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59194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コンセプト：トレーニング済みの</a:t>
            </a:r>
            <a:r>
              <a:rPr kumimoji="1" lang="en-US" altLang="ja-JP" dirty="0">
                <a:solidFill>
                  <a:schemeClr val="tx1"/>
                </a:solidFill>
              </a:rPr>
              <a:t>CNN</a:t>
            </a:r>
            <a:endParaRPr kumimoji="1" lang="ja-JP" altLang="en-US" dirty="0" err="1">
              <a:solidFill>
                <a:schemeClr val="tx1"/>
              </a:solidFill>
            </a:endParaRPr>
          </a:p>
        </p:txBody>
      </p:sp>
    </p:spTree>
    <p:extLst>
      <p:ext uri="{BB962C8B-B14F-4D97-AF65-F5344CB8AC3E}">
        <p14:creationId xmlns:p14="http://schemas.microsoft.com/office/powerpoint/2010/main" val="3294277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機能の洗い出し「ブロックが配置されたカラーサークルの位置とブロックの色を推定する」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321139431"/>
              </p:ext>
            </p:extLst>
          </p:nvPr>
        </p:nvGraphicFramePr>
        <p:xfrm>
          <a:off x="263352" y="1423480"/>
          <a:ext cx="11593289" cy="4309776"/>
        </p:xfrm>
        <a:graphic>
          <a:graphicData uri="http://schemas.openxmlformats.org/drawingml/2006/table">
            <a:tbl>
              <a:tblPr firstRow="1" bandRow="1">
                <a:tableStyleId>{5940675A-B579-460E-94D1-54222C63F5DA}</a:tableStyleId>
              </a:tblPr>
              <a:tblGrid>
                <a:gridCol w="4869751">
                  <a:extLst>
                    <a:ext uri="{9D8B030D-6E8A-4147-A177-3AD203B41FA5}">
                      <a16:colId xmlns:a16="http://schemas.microsoft.com/office/drawing/2014/main" val="3785133965"/>
                    </a:ext>
                  </a:extLst>
                </a:gridCol>
                <a:gridCol w="5067353">
                  <a:extLst>
                    <a:ext uri="{9D8B030D-6E8A-4147-A177-3AD203B41FA5}">
                      <a16:colId xmlns:a16="http://schemas.microsoft.com/office/drawing/2014/main" val="320256873"/>
                    </a:ext>
                  </a:extLst>
                </a:gridCol>
                <a:gridCol w="1656185">
                  <a:extLst>
                    <a:ext uri="{9D8B030D-6E8A-4147-A177-3AD203B41FA5}">
                      <a16:colId xmlns:a16="http://schemas.microsoft.com/office/drawing/2014/main" val="1118577975"/>
                    </a:ext>
                  </a:extLst>
                </a:gridCol>
              </a:tblGrid>
              <a:tr h="521921">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521921">
                <a:tc>
                  <a:txBody>
                    <a:bodyPr/>
                    <a:lstStyle/>
                    <a:p>
                      <a:r>
                        <a:rPr kumimoji="1" lang="ja-JP" altLang="en-US" sz="1400">
                          <a:latin typeface="+mn-ea"/>
                          <a:ea typeface="+mn-ea"/>
                        </a:rPr>
                        <a:t>ブロックが置かれたサークルを推定する</a:t>
                      </a:r>
                    </a:p>
                  </a:txBody>
                  <a:tcPr anchor="ctr"/>
                </a:tc>
                <a:tc>
                  <a:txBody>
                    <a:bodyPr/>
                    <a:lstStyle/>
                    <a:p>
                      <a:pPr algn="l"/>
                      <a:r>
                        <a:rPr kumimoji="1" lang="ja-JP" altLang="en-US" sz="1400">
                          <a:latin typeface="+mn-ea"/>
                          <a:ea typeface="+mn-ea"/>
                        </a:rPr>
                        <a:t>画像の差分を取る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589125">
                <a:tc>
                  <a:txBody>
                    <a:bodyPr/>
                    <a:lstStyle/>
                    <a:p>
                      <a:pPr algn="ctr"/>
                      <a:r>
                        <a:rPr kumimoji="1" lang="ja-JP" altLang="en-US" sz="1400" b="0" i="0" u="none" strike="noStrike" kern="1200" cap="none" spc="0" normalizeH="0" baseline="0" noProof="0">
                          <a:ln>
                            <a:noFill/>
                          </a:ln>
                          <a:solidFill>
                            <a:prstClr val="black"/>
                          </a:solidFill>
                          <a:effectLst/>
                          <a:uLnTx/>
                          <a:uFillTx/>
                          <a:latin typeface="+mn-ea"/>
                          <a:ea typeface="+mn-ea"/>
                          <a:cs typeface="+mn-cs"/>
                        </a:rPr>
                        <a:t>↑</a:t>
                      </a:r>
                      <a:endParaRPr lang="ja-JP" altLang="en-US" sz="1400">
                        <a:latin typeface="+mn-ea"/>
                        <a:ea typeface="+mn-ea"/>
                      </a:endParaRPr>
                    </a:p>
                  </a:txBody>
                  <a:tcPr anchor="ctr"/>
                </a:tc>
                <a:tc>
                  <a:txBody>
                    <a:bodyPr/>
                    <a:lstStyle/>
                    <a:p>
                      <a:r>
                        <a:rPr lang="ja-JP" altLang="en-US" sz="1400">
                          <a:latin typeface="+mn-ea"/>
                          <a:ea typeface="+mn-ea"/>
                        </a:rPr>
                        <a:t>キャリブレーション中にコース画像を保存する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521921">
                <a:tc>
                  <a:txBody>
                    <a:bodyPr/>
                    <a:lstStyle/>
                    <a:p>
                      <a:pPr algn="ctr"/>
                      <a:r>
                        <a:rPr kumimoji="1" lang="ja-JP" altLang="en-US" sz="1400" b="0" i="0" u="none" strike="noStrike" kern="1200" cap="none" spc="0" normalizeH="0" baseline="0" noProof="0">
                          <a:ln>
                            <a:noFill/>
                          </a:ln>
                          <a:solidFill>
                            <a:prstClr val="black"/>
                          </a:solidFill>
                          <a:effectLst/>
                          <a:uLnTx/>
                          <a:uFillTx/>
                          <a:latin typeface="+mn-ea"/>
                          <a:ea typeface="+mn-ea"/>
                          <a:cs typeface="+mn-cs"/>
                        </a:rPr>
                        <a:t>↑</a:t>
                      </a:r>
                      <a:endParaRPr lang="ja-JP" altLang="en-US" sz="1400">
                        <a:latin typeface="+mn-ea"/>
                        <a:ea typeface="+mn-ea"/>
                      </a:endParaRPr>
                    </a:p>
                  </a:txBody>
                  <a:tcPr anchor="ctr"/>
                </a:tc>
                <a:tc>
                  <a:txBody>
                    <a:bodyPr/>
                    <a:lstStyle/>
                    <a:p>
                      <a:r>
                        <a:rPr lang="ja-JP" altLang="en-US" sz="1400">
                          <a:latin typeface="+mn-ea"/>
                          <a:ea typeface="+mn-ea"/>
                        </a:rPr>
                        <a:t>ブロック領域を特定する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521921">
                <a:tc>
                  <a:txBody>
                    <a:bodyPr/>
                    <a:lstStyle/>
                    <a:p>
                      <a:pPr algn="l"/>
                      <a:r>
                        <a:rPr kumimoji="1" lang="ja-JP" altLang="en-US" sz="1400">
                          <a:latin typeface="+mn-ea"/>
                          <a:ea typeface="+mn-ea"/>
                        </a:rPr>
                        <a:t>ブロックの色を推定する</a:t>
                      </a:r>
                      <a:endParaRPr kumimoji="1" lang="ja-JP" altLang="en-US" sz="1400" dirty="0">
                        <a:latin typeface="+mn-ea"/>
                        <a:ea typeface="+mn-ea"/>
                      </a:endParaRPr>
                    </a:p>
                  </a:txBody>
                  <a:tcPr anchor="ctr"/>
                </a:tc>
                <a:tc>
                  <a:txBody>
                    <a:bodyPr/>
                    <a:lstStyle/>
                    <a:p>
                      <a:pPr algn="l"/>
                      <a:r>
                        <a:rPr kumimoji="1" lang="ja-JP" altLang="en-US" sz="1400">
                          <a:latin typeface="+mn-ea"/>
                          <a:ea typeface="+mn-ea"/>
                        </a:rPr>
                        <a:t>ブロック描画領域の重心位置のピクセルを色判定に使用する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5219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n-ea"/>
                          <a:ea typeface="+mn-ea"/>
                          <a:cs typeface="+mn-cs"/>
                        </a:rPr>
                        <a:t>↑</a:t>
                      </a:r>
                      <a:endParaRPr lang="ja-JP" altLang="en-US" sz="1400">
                        <a:latin typeface="+mn-ea"/>
                        <a:ea typeface="+mn-ea"/>
                      </a:endParaRPr>
                    </a:p>
                  </a:txBody>
                  <a:tcPr anchor="ctr"/>
                </a:tc>
                <a:tc>
                  <a:txBody>
                    <a:bodyPr/>
                    <a:lstStyle/>
                    <a:p>
                      <a:pPr algn="l"/>
                      <a:r>
                        <a:rPr kumimoji="1" lang="ja-JP" altLang="en-US" sz="1400">
                          <a:latin typeface="+mn-ea"/>
                          <a:ea typeface="+mn-ea"/>
                        </a:rPr>
                        <a:t>複数ピクセルの多数決による色判定</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589125">
                <a:tc>
                  <a:txBody>
                    <a:bodyPr/>
                    <a:lstStyle/>
                    <a:p>
                      <a:r>
                        <a:rPr kumimoji="1" lang="ja-JP" altLang="en-US" sz="1400">
                          <a:latin typeface="+mn-ea"/>
                          <a:ea typeface="+mn-ea"/>
                        </a:rPr>
                        <a:t>毎回同一のピクセル位置に各ブロック置き場が位置するように画像を変換する</a:t>
                      </a:r>
                    </a:p>
                  </a:txBody>
                  <a:tcPr anchor="ctr"/>
                </a:tc>
                <a:tc>
                  <a:txBody>
                    <a:bodyPr/>
                    <a:lstStyle/>
                    <a:p>
                      <a:r>
                        <a:rPr kumimoji="1" lang="ja-JP" altLang="en-US" sz="1400">
                          <a:latin typeface="+mn-ea"/>
                          <a:ea typeface="+mn-ea"/>
                        </a:rPr>
                        <a:t>画像を台形補正し正方形にする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521921">
                <a:tc>
                  <a:txBody>
                    <a:bodyPr/>
                    <a:lstStyle/>
                    <a:p>
                      <a:endParaRPr lang="ja-JP" altLang="en-US" sz="1400">
                        <a:latin typeface="+mn-ea"/>
                        <a:ea typeface="+mn-ea"/>
                      </a:endParaRPr>
                    </a:p>
                  </a:txBody>
                  <a:tcPr anchor="ctr"/>
                </a:tc>
                <a:tc>
                  <a:txBody>
                    <a:bodyPr/>
                    <a:lstStyle/>
                    <a:p>
                      <a:r>
                        <a:rPr lang="ja-JP" altLang="en-US" sz="1400">
                          <a:latin typeface="+mn-ea"/>
                          <a:ea typeface="+mn-ea"/>
                        </a:rPr>
                        <a:t>ブロック置き場の四隅を推定する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263352" y="770794"/>
            <a:ext cx="907300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上位機能：ブロックが配置されたカラーサークルの位置とブロックの色を推定する</a:t>
            </a:r>
            <a:endParaRPr kumimoji="1" lang="ja-JP" altLang="en-US" dirty="0" err="1">
              <a:solidFill>
                <a:schemeClr val="tx1"/>
              </a:solidFill>
            </a:endParaRPr>
          </a:p>
        </p:txBody>
      </p:sp>
      <p:sp>
        <p:nvSpPr>
          <p:cNvPr id="7" name="角丸四角形吹き出し 6">
            <a:extLst>
              <a:ext uri="{FF2B5EF4-FFF2-40B4-BE49-F238E27FC236}">
                <a16:creationId xmlns:a16="http://schemas.microsoft.com/office/drawing/2014/main" id="{2902D219-2737-A24B-B690-3A5E7A0A6814}"/>
              </a:ext>
            </a:extLst>
          </p:cNvPr>
          <p:cNvSpPr/>
          <p:nvPr/>
        </p:nvSpPr>
        <p:spPr>
          <a:xfrm>
            <a:off x="263352" y="6237312"/>
            <a:ext cx="4032448" cy="586670"/>
          </a:xfrm>
          <a:prstGeom prst="wedgeRoundRectCallout">
            <a:avLst>
              <a:gd name="adj1" fmla="val -26214"/>
              <a:gd name="adj2" fmla="val -71702"/>
              <a:gd name="adj3" fmla="val 16667"/>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実現方法の検討が必要</a:t>
            </a:r>
            <a:endParaRPr kumimoji="1" lang="ja-JP" altLang="en-US" dirty="0" err="1">
              <a:solidFill>
                <a:schemeClr val="tx1"/>
              </a:solidFill>
            </a:endParaRPr>
          </a:p>
        </p:txBody>
      </p:sp>
    </p:spTree>
    <p:extLst>
      <p:ext uri="{BB962C8B-B14F-4D97-AF65-F5344CB8AC3E}">
        <p14:creationId xmlns:p14="http://schemas.microsoft.com/office/powerpoint/2010/main" val="33304940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機能の洗い出し「各交点サークルに置かれたブロックの色を推定する」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3615229864"/>
              </p:ext>
            </p:extLst>
          </p:nvPr>
        </p:nvGraphicFramePr>
        <p:xfrm>
          <a:off x="695400" y="1628800"/>
          <a:ext cx="10457080" cy="3672408"/>
        </p:xfrm>
        <a:graphic>
          <a:graphicData uri="http://schemas.openxmlformats.org/drawingml/2006/table">
            <a:tbl>
              <a:tblPr firstRow="1" bandRow="1">
                <a:tableStyleId>{5940675A-B579-460E-94D1-54222C63F5DA}</a:tableStyleId>
              </a:tblPr>
              <a:tblGrid>
                <a:gridCol w="4392488">
                  <a:extLst>
                    <a:ext uri="{9D8B030D-6E8A-4147-A177-3AD203B41FA5}">
                      <a16:colId xmlns:a16="http://schemas.microsoft.com/office/drawing/2014/main" val="3785133965"/>
                    </a:ext>
                  </a:extLst>
                </a:gridCol>
                <a:gridCol w="3384376">
                  <a:extLst>
                    <a:ext uri="{9D8B030D-6E8A-4147-A177-3AD203B41FA5}">
                      <a16:colId xmlns:a16="http://schemas.microsoft.com/office/drawing/2014/main" val="320256873"/>
                    </a:ext>
                  </a:extLst>
                </a:gridCol>
                <a:gridCol w="2680216">
                  <a:extLst>
                    <a:ext uri="{9D8B030D-6E8A-4147-A177-3AD203B41FA5}">
                      <a16:colId xmlns:a16="http://schemas.microsoft.com/office/drawing/2014/main" val="1118577975"/>
                    </a:ext>
                  </a:extLst>
                </a:gridCol>
              </a:tblGrid>
              <a:tr h="459051">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459051">
                <a:tc>
                  <a:txBody>
                    <a:bodyPr/>
                    <a:lstStyle/>
                    <a:p>
                      <a:r>
                        <a:rPr kumimoji="1" lang="ja-JP" altLang="en-US" sz="1400">
                          <a:latin typeface="+mn-ea"/>
                          <a:ea typeface="+mn-ea"/>
                        </a:rPr>
                        <a:t>ブロックの色を推定する</a:t>
                      </a:r>
                    </a:p>
                  </a:txBody>
                  <a:tcPr anchor="ctr"/>
                </a:tc>
                <a:tc>
                  <a:txBody>
                    <a:bodyPr/>
                    <a:lstStyle/>
                    <a:p>
                      <a:pPr algn="l"/>
                      <a:r>
                        <a:rPr kumimoji="1" lang="ja-JP" altLang="en-US" sz="1400">
                          <a:latin typeface="+mn-ea"/>
                          <a:ea typeface="+mn-ea"/>
                        </a:rPr>
                        <a:t>画像の差分を取る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459051">
                <a:tc>
                  <a:txBody>
                    <a:bodyPr/>
                    <a:lstStyle/>
                    <a:p>
                      <a:endParaRPr lang="ja-JP" altLang="en-US" sz="1400">
                        <a:latin typeface="+mn-ea"/>
                        <a:ea typeface="+mn-ea"/>
                      </a:endParaRPr>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459051">
                <a:tc>
                  <a:txBody>
                    <a:bodyPr/>
                    <a:lstStyle/>
                    <a:p>
                      <a:pPr algn="l"/>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459051">
                <a:tc>
                  <a:txBody>
                    <a:bodyPr/>
                    <a:lstStyle/>
                    <a:p>
                      <a:endParaRPr lang="ja-JP" altLang="en-US" sz="140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4590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459051">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459051">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263352" y="770794"/>
            <a:ext cx="907300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a:t>
            </a:r>
            <a:r>
              <a:rPr lang="ja-JP" altLang="en-US">
                <a:solidFill>
                  <a:schemeClr val="tx1"/>
                </a:solidFill>
              </a:rPr>
              <a:t>各交点サークルに置かれたブロックの色を推定する</a:t>
            </a:r>
            <a:endParaRPr kumimoji="1" lang="ja-JP" altLang="en-US" dirty="0" err="1">
              <a:solidFill>
                <a:schemeClr val="tx1"/>
              </a:solidFill>
            </a:endParaRPr>
          </a:p>
        </p:txBody>
      </p:sp>
      <p:sp>
        <p:nvSpPr>
          <p:cNvPr id="7" name="角丸四角形吹き出し 6">
            <a:extLst>
              <a:ext uri="{FF2B5EF4-FFF2-40B4-BE49-F238E27FC236}">
                <a16:creationId xmlns:a16="http://schemas.microsoft.com/office/drawing/2014/main" id="{2902D219-2737-A24B-B690-3A5E7A0A6814}"/>
              </a:ext>
            </a:extLst>
          </p:cNvPr>
          <p:cNvSpPr/>
          <p:nvPr/>
        </p:nvSpPr>
        <p:spPr>
          <a:xfrm>
            <a:off x="1631504" y="5115098"/>
            <a:ext cx="4032448" cy="1224136"/>
          </a:xfrm>
          <a:prstGeom prst="wedgeRoundRectCallout">
            <a:avLst>
              <a:gd name="adj1" fmla="val -26214"/>
              <a:gd name="adj2" fmla="val -71702"/>
              <a:gd name="adj3" fmla="val 16667"/>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実現方法の検討が必要</a:t>
            </a:r>
            <a:endParaRPr kumimoji="1" lang="ja-JP" altLang="en-US" dirty="0" err="1">
              <a:solidFill>
                <a:schemeClr val="tx1"/>
              </a:solidFill>
            </a:endParaRPr>
          </a:p>
        </p:txBody>
      </p:sp>
    </p:spTree>
    <p:extLst>
      <p:ext uri="{BB962C8B-B14F-4D97-AF65-F5344CB8AC3E}">
        <p14:creationId xmlns:p14="http://schemas.microsoft.com/office/powerpoint/2010/main" val="36637858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機能の洗い出し「運搬経路を探索する」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809492676"/>
              </p:ext>
            </p:extLst>
          </p:nvPr>
        </p:nvGraphicFramePr>
        <p:xfrm>
          <a:off x="695400" y="1628800"/>
          <a:ext cx="10801200" cy="296672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824536">
                  <a:extLst>
                    <a:ext uri="{9D8B030D-6E8A-4147-A177-3AD203B41FA5}">
                      <a16:colId xmlns:a16="http://schemas.microsoft.com/office/drawing/2014/main" val="320256873"/>
                    </a:ext>
                  </a:extLst>
                </a:gridCol>
                <a:gridCol w="2376264">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運搬経路を探索する</a:t>
                      </a:r>
                    </a:p>
                  </a:txBody>
                  <a:tcPr anchor="ctr"/>
                </a:tc>
                <a:tc>
                  <a:txBody>
                    <a:bodyPr/>
                    <a:lstStyle/>
                    <a:p>
                      <a:pPr algn="l"/>
                      <a:r>
                        <a:rPr kumimoji="1" lang="ja-JP" altLang="en-US" sz="1400">
                          <a:latin typeface="+mn-ea"/>
                          <a:ea typeface="+mn-ea"/>
                        </a:rPr>
                        <a:t>移動距離を計算する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endParaRPr lang="ja-JP" altLang="en-US" sz="1400"/>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l"/>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上位機能：運搬経路を探索する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非機能要求：</a:t>
            </a:r>
            <a:endParaRPr kumimoji="1" lang="ja-JP" altLang="en-US" dirty="0" err="1">
              <a:solidFill>
                <a:schemeClr val="tx1"/>
              </a:solidFill>
            </a:endParaRPr>
          </a:p>
        </p:txBody>
      </p:sp>
    </p:spTree>
    <p:extLst>
      <p:ext uri="{BB962C8B-B14F-4D97-AF65-F5344CB8AC3E}">
        <p14:creationId xmlns:p14="http://schemas.microsoft.com/office/powerpoint/2010/main" val="25301571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機能の洗い出し「ブロックを運ぶ」</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nvPr>
        </p:nvGraphicFramePr>
        <p:xfrm>
          <a:off x="695400" y="1628800"/>
          <a:ext cx="10801200" cy="296672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824536">
                  <a:extLst>
                    <a:ext uri="{9D8B030D-6E8A-4147-A177-3AD203B41FA5}">
                      <a16:colId xmlns:a16="http://schemas.microsoft.com/office/drawing/2014/main" val="320256873"/>
                    </a:ext>
                  </a:extLst>
                </a:gridCol>
                <a:gridCol w="2376264">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運搬経路を探索する</a:t>
                      </a:r>
                    </a:p>
                  </a:txBody>
                  <a:tcPr anchor="ctr"/>
                </a:tc>
                <a:tc>
                  <a:txBody>
                    <a:bodyPr/>
                    <a:lstStyle/>
                    <a:p>
                      <a:pPr algn="l"/>
                      <a:r>
                        <a:rPr kumimoji="1" lang="ja-JP" altLang="en-US" sz="1400">
                          <a:latin typeface="+mn-ea"/>
                          <a:ea typeface="+mn-ea"/>
                        </a:rPr>
                        <a:t>移動距離を計算する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endParaRPr lang="ja-JP" altLang="en-US" sz="1400"/>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l"/>
                      <a:r>
                        <a:rPr kumimoji="1" lang="ja-JP" altLang="en-US" sz="1400">
                          <a:latin typeface="+mn-ea"/>
                          <a:ea typeface="+mn-ea"/>
                        </a:rPr>
                        <a:t>ブロックを掴む</a:t>
                      </a:r>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ブロック置き場を旋回する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r>
                        <a:rPr kumimoji="1" lang="ja-JP" altLang="en-US" sz="1400">
                          <a:latin typeface="+mn-ea"/>
                          <a:ea typeface="+mn-ea"/>
                        </a:rPr>
                        <a:t>ブロック置き場を通過する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上位機能：ブロックを運ぶ</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非機能要求：確実に運ぶ</a:t>
            </a:r>
            <a:endParaRPr kumimoji="1" lang="ja-JP" altLang="en-US" dirty="0" err="1">
              <a:solidFill>
                <a:schemeClr val="tx1"/>
              </a:solidFill>
            </a:endParaRPr>
          </a:p>
        </p:txBody>
      </p:sp>
    </p:spTree>
    <p:extLst>
      <p:ext uri="{BB962C8B-B14F-4D97-AF65-F5344CB8AC3E}">
        <p14:creationId xmlns:p14="http://schemas.microsoft.com/office/powerpoint/2010/main" val="9056229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機能の洗い出し「情報を送受信する」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753268069"/>
              </p:ext>
            </p:extLst>
          </p:nvPr>
        </p:nvGraphicFramePr>
        <p:xfrm>
          <a:off x="695400" y="1628800"/>
          <a:ext cx="10801200" cy="296672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824536">
                  <a:extLst>
                    <a:ext uri="{9D8B030D-6E8A-4147-A177-3AD203B41FA5}">
                      <a16:colId xmlns:a16="http://schemas.microsoft.com/office/drawing/2014/main" val="320256873"/>
                    </a:ext>
                  </a:extLst>
                </a:gridCol>
                <a:gridCol w="2376264">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endParaRPr kumimoji="1" lang="ja-JP" altLang="en-US" sz="140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endParaRPr lang="ja-JP" altLang="en-US" sz="1400"/>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l"/>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上位機能：情報を送受信する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非機能要求：確実に情報の授受をする</a:t>
            </a:r>
            <a:endParaRPr kumimoji="1" lang="ja-JP" altLang="en-US" dirty="0" err="1">
              <a:solidFill>
                <a:schemeClr val="tx1"/>
              </a:solidFill>
            </a:endParaRPr>
          </a:p>
        </p:txBody>
      </p:sp>
    </p:spTree>
    <p:extLst>
      <p:ext uri="{BB962C8B-B14F-4D97-AF65-F5344CB8AC3E}">
        <p14:creationId xmlns:p14="http://schemas.microsoft.com/office/powerpoint/2010/main" val="13916959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lstStyle/>
          <a:p>
            <a:r>
              <a:rPr kumimoji="1" lang="ja-JP" altLang="en-US" dirty="0"/>
              <a:t>①走行体</a:t>
            </a:r>
            <a:r>
              <a:rPr lang="ja-JP" altLang="en-US" dirty="0"/>
              <a:t>ブロック</a:t>
            </a:r>
            <a:r>
              <a:rPr lang="en-US" altLang="ja-JP" dirty="0"/>
              <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19920732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グループ化 174">
            <a:extLst>
              <a:ext uri="{FF2B5EF4-FFF2-40B4-BE49-F238E27FC236}">
                <a16:creationId xmlns:a16="http://schemas.microsoft.com/office/drawing/2014/main" id="{093EE6D3-71AD-D54E-8193-FADD5501B058}"/>
              </a:ext>
            </a:extLst>
          </p:cNvPr>
          <p:cNvGrpSpPr/>
          <p:nvPr/>
        </p:nvGrpSpPr>
        <p:grpSpPr>
          <a:xfrm>
            <a:off x="191344" y="5949280"/>
            <a:ext cx="11881320" cy="161365"/>
            <a:chOff x="191344" y="5949280"/>
            <a:chExt cx="11881320" cy="161365"/>
          </a:xfrm>
        </p:grpSpPr>
        <p:sp>
          <p:nvSpPr>
            <p:cNvPr id="168" name="正方形/長方形 167">
              <a:extLst>
                <a:ext uri="{FF2B5EF4-FFF2-40B4-BE49-F238E27FC236}">
                  <a16:creationId xmlns:a16="http://schemas.microsoft.com/office/drawing/2014/main" id="{FFA485B0-3448-2547-A590-8CB2E2947E58}"/>
                </a:ext>
              </a:extLst>
            </p:cNvPr>
            <p:cNvSpPr/>
            <p:nvPr/>
          </p:nvSpPr>
          <p:spPr>
            <a:xfrm>
              <a:off x="4151784" y="5949280"/>
              <a:ext cx="7920880" cy="161365"/>
            </a:xfrm>
            <a:prstGeom prst="rect">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正方形/長方形 169">
              <a:extLst>
                <a:ext uri="{FF2B5EF4-FFF2-40B4-BE49-F238E27FC236}">
                  <a16:creationId xmlns:a16="http://schemas.microsoft.com/office/drawing/2014/main" id="{E9DBDD4B-A4A4-8349-AC6F-A524AF5C7B91}"/>
                </a:ext>
              </a:extLst>
            </p:cNvPr>
            <p:cNvSpPr/>
            <p:nvPr/>
          </p:nvSpPr>
          <p:spPr>
            <a:xfrm>
              <a:off x="191344" y="5949280"/>
              <a:ext cx="2448272" cy="161365"/>
            </a:xfrm>
            <a:prstGeom prst="rect">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正方形/長方形 170">
              <a:extLst>
                <a:ext uri="{FF2B5EF4-FFF2-40B4-BE49-F238E27FC236}">
                  <a16:creationId xmlns:a16="http://schemas.microsoft.com/office/drawing/2014/main" id="{A935E969-F0E8-8F45-AC47-9E7B8F701D3B}"/>
                </a:ext>
              </a:extLst>
            </p:cNvPr>
            <p:cNvSpPr/>
            <p:nvPr/>
          </p:nvSpPr>
          <p:spPr>
            <a:xfrm>
              <a:off x="2639616" y="5949280"/>
              <a:ext cx="1512168" cy="161365"/>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6" name="正方形/長方形 175">
            <a:extLst>
              <a:ext uri="{FF2B5EF4-FFF2-40B4-BE49-F238E27FC236}">
                <a16:creationId xmlns:a16="http://schemas.microsoft.com/office/drawing/2014/main" id="{38E8BDB4-9F49-2E4E-9B14-47CE47C6E4DE}"/>
              </a:ext>
            </a:extLst>
          </p:cNvPr>
          <p:cNvSpPr/>
          <p:nvPr/>
        </p:nvSpPr>
        <p:spPr>
          <a:xfrm>
            <a:off x="191344" y="4879195"/>
            <a:ext cx="11881320" cy="638037"/>
          </a:xfrm>
          <a:prstGeom prst="rect">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競技全体のシステム図</a:t>
            </a:r>
          </a:p>
        </p:txBody>
      </p:sp>
      <p:grpSp>
        <p:nvGrpSpPr>
          <p:cNvPr id="22" name="グループ化 21">
            <a:extLst>
              <a:ext uri="{FF2B5EF4-FFF2-40B4-BE49-F238E27FC236}">
                <a16:creationId xmlns:a16="http://schemas.microsoft.com/office/drawing/2014/main" id="{8C3880D4-B358-A440-BFA1-74D5883AE522}"/>
              </a:ext>
            </a:extLst>
          </p:cNvPr>
          <p:cNvGrpSpPr/>
          <p:nvPr/>
        </p:nvGrpSpPr>
        <p:grpSpPr>
          <a:xfrm>
            <a:off x="8083108" y="3501008"/>
            <a:ext cx="3557508" cy="2520280"/>
            <a:chOff x="3337473" y="2708920"/>
            <a:chExt cx="5590370" cy="3960440"/>
          </a:xfrm>
        </p:grpSpPr>
        <p:sp>
          <p:nvSpPr>
            <p:cNvPr id="25" name="正方形/長方形 24">
              <a:extLst>
                <a:ext uri="{FF2B5EF4-FFF2-40B4-BE49-F238E27FC236}">
                  <a16:creationId xmlns:a16="http://schemas.microsoft.com/office/drawing/2014/main" id="{ABC7FB96-33F9-5B4C-B205-11C2A68153C1}"/>
                </a:ext>
              </a:extLst>
            </p:cNvPr>
            <p:cNvSpPr/>
            <p:nvPr/>
          </p:nvSpPr>
          <p:spPr>
            <a:xfrm>
              <a:off x="4943872" y="2708920"/>
              <a:ext cx="2448272" cy="2160240"/>
            </a:xfrm>
            <a:prstGeom prst="rect">
              <a:avLst/>
            </a:prstGeom>
            <a:solidFill>
              <a:schemeClr val="bg1">
                <a:lumMod val="95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3" name="正方形/長方形 32">
              <a:extLst>
                <a:ext uri="{FF2B5EF4-FFF2-40B4-BE49-F238E27FC236}">
                  <a16:creationId xmlns:a16="http://schemas.microsoft.com/office/drawing/2014/main" id="{79F2556D-3BF4-0540-AF4B-51FC5A2CB234}"/>
                </a:ext>
              </a:extLst>
            </p:cNvPr>
            <p:cNvSpPr/>
            <p:nvPr/>
          </p:nvSpPr>
          <p:spPr>
            <a:xfrm>
              <a:off x="6334023" y="4840941"/>
              <a:ext cx="2138242"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5" name="グループ化 14">
              <a:extLst>
                <a:ext uri="{FF2B5EF4-FFF2-40B4-BE49-F238E27FC236}">
                  <a16:creationId xmlns:a16="http://schemas.microsoft.com/office/drawing/2014/main" id="{E310BD69-5FCD-6441-80AD-6829EC549B42}"/>
                </a:ext>
              </a:extLst>
            </p:cNvPr>
            <p:cNvGrpSpPr/>
            <p:nvPr/>
          </p:nvGrpSpPr>
          <p:grpSpPr>
            <a:xfrm>
              <a:off x="3407855" y="2792258"/>
              <a:ext cx="1608025" cy="2292926"/>
              <a:chOff x="2945322" y="2792258"/>
              <a:chExt cx="1608025" cy="2292926"/>
            </a:xfrm>
          </p:grpSpPr>
          <p:sp>
            <p:nvSpPr>
              <p:cNvPr id="39" name="片側の 2 つの角を切り取った四角形 38">
                <a:extLst>
                  <a:ext uri="{FF2B5EF4-FFF2-40B4-BE49-F238E27FC236}">
                    <a16:creationId xmlns:a16="http://schemas.microsoft.com/office/drawing/2014/main" id="{2DCE4FBB-E173-FC4E-A6E6-B9ACDE105EC8}"/>
                  </a:ext>
                </a:extLst>
              </p:cNvPr>
              <p:cNvSpPr/>
              <p:nvPr/>
            </p:nvSpPr>
            <p:spPr>
              <a:xfrm rot="16200000" flipV="1">
                <a:off x="3628818" y="3277191"/>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43" name="グループ化 42">
                <a:extLst>
                  <a:ext uri="{FF2B5EF4-FFF2-40B4-BE49-F238E27FC236}">
                    <a16:creationId xmlns:a16="http://schemas.microsoft.com/office/drawing/2014/main" id="{F79545D0-B85D-4A45-B41F-BE495556F9AB}"/>
                  </a:ext>
                </a:extLst>
              </p:cNvPr>
              <p:cNvGrpSpPr/>
              <p:nvPr/>
            </p:nvGrpSpPr>
            <p:grpSpPr>
              <a:xfrm>
                <a:off x="2945322" y="2878644"/>
                <a:ext cx="1120589" cy="1326777"/>
                <a:chOff x="3774140" y="1452282"/>
                <a:chExt cx="1120589" cy="1326777"/>
              </a:xfrm>
            </p:grpSpPr>
            <p:sp>
              <p:nvSpPr>
                <p:cNvPr id="40" name="円弧 39">
                  <a:extLst>
                    <a:ext uri="{FF2B5EF4-FFF2-40B4-BE49-F238E27FC236}">
                      <a16:creationId xmlns:a16="http://schemas.microsoft.com/office/drawing/2014/main" id="{86D38046-C761-3646-B461-1E3CFB7C8B8A}"/>
                    </a:ext>
                  </a:extLst>
                </p:cNvPr>
                <p:cNvSpPr/>
                <p:nvPr/>
              </p:nvSpPr>
              <p:spPr>
                <a:xfrm>
                  <a:off x="3774140" y="1452282"/>
                  <a:ext cx="815789" cy="1326777"/>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41" name="円弧 40">
                  <a:extLst>
                    <a:ext uri="{FF2B5EF4-FFF2-40B4-BE49-F238E27FC236}">
                      <a16:creationId xmlns:a16="http://schemas.microsoft.com/office/drawing/2014/main" id="{A164673C-EF62-E240-87CC-4F300A58BF9F}"/>
                    </a:ext>
                  </a:extLst>
                </p:cNvPr>
                <p:cNvSpPr/>
                <p:nvPr/>
              </p:nvSpPr>
              <p:spPr>
                <a:xfrm>
                  <a:off x="3926540" y="1600200"/>
                  <a:ext cx="815789" cy="1030941"/>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42" name="円弧 41">
                  <a:extLst>
                    <a:ext uri="{FF2B5EF4-FFF2-40B4-BE49-F238E27FC236}">
                      <a16:creationId xmlns:a16="http://schemas.microsoft.com/office/drawing/2014/main" id="{ED505722-AB6D-3E47-BA49-B4536F823129}"/>
                    </a:ext>
                  </a:extLst>
                </p:cNvPr>
                <p:cNvSpPr/>
                <p:nvPr/>
              </p:nvSpPr>
              <p:spPr>
                <a:xfrm>
                  <a:off x="4078940" y="1698811"/>
                  <a:ext cx="815789" cy="833718"/>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grpSp>
          <p:sp>
            <p:nvSpPr>
              <p:cNvPr id="46" name="正方形/長方形 45">
                <a:extLst>
                  <a:ext uri="{FF2B5EF4-FFF2-40B4-BE49-F238E27FC236}">
                    <a16:creationId xmlns:a16="http://schemas.microsoft.com/office/drawing/2014/main" id="{C487CA86-E873-A643-BF93-B2317374DD71}"/>
                  </a:ext>
                </a:extLst>
              </p:cNvPr>
              <p:cNvSpPr/>
              <p:nvPr/>
            </p:nvSpPr>
            <p:spPr>
              <a:xfrm>
                <a:off x="3778087" y="3905103"/>
                <a:ext cx="733737"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48" name="片側の 2 つの角を切り取った四角形 47">
                <a:extLst>
                  <a:ext uri="{FF2B5EF4-FFF2-40B4-BE49-F238E27FC236}">
                    <a16:creationId xmlns:a16="http://schemas.microsoft.com/office/drawing/2014/main" id="{B7396866-22A4-3940-B9CC-491AE9F74EBD}"/>
                  </a:ext>
                </a:extLst>
              </p:cNvPr>
              <p:cNvSpPr/>
              <p:nvPr/>
            </p:nvSpPr>
            <p:spPr>
              <a:xfrm rot="16200000" flipH="1" flipV="1">
                <a:off x="3628818" y="4010056"/>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 name="正方形/長方形 1">
                <a:extLst>
                  <a:ext uri="{FF2B5EF4-FFF2-40B4-BE49-F238E27FC236}">
                    <a16:creationId xmlns:a16="http://schemas.microsoft.com/office/drawing/2014/main" id="{EE90CA31-ECB3-6F42-A33C-9F63AD466C8B}"/>
                  </a:ext>
                </a:extLst>
              </p:cNvPr>
              <p:cNvSpPr/>
              <p:nvPr/>
            </p:nvSpPr>
            <p:spPr>
              <a:xfrm>
                <a:off x="3077263" y="2792258"/>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超音波</a:t>
                </a:r>
                <a:endParaRPr kumimoji="1" lang="en-US" altLang="ja-JP" sz="1100" dirty="0">
                  <a:solidFill>
                    <a:schemeClr val="tx1"/>
                  </a:solidFill>
                </a:endParaRPr>
              </a:p>
              <a:p>
                <a:pPr algn="ctr"/>
                <a:r>
                  <a:rPr kumimoji="1" lang="ja-JP" altLang="en-US" sz="1100">
                    <a:solidFill>
                      <a:schemeClr val="tx1"/>
                    </a:solidFill>
                  </a:rPr>
                  <a:t>センサ</a:t>
                </a:r>
              </a:p>
            </p:txBody>
          </p:sp>
          <p:sp>
            <p:nvSpPr>
              <p:cNvPr id="54" name="正方形/長方形 53">
                <a:extLst>
                  <a:ext uri="{FF2B5EF4-FFF2-40B4-BE49-F238E27FC236}">
                    <a16:creationId xmlns:a16="http://schemas.microsoft.com/office/drawing/2014/main" id="{95670154-72F6-9540-9AD7-28E7B4A18965}"/>
                  </a:ext>
                </a:extLst>
              </p:cNvPr>
              <p:cNvSpPr/>
              <p:nvPr/>
            </p:nvSpPr>
            <p:spPr>
              <a:xfrm>
                <a:off x="3018956" y="4648766"/>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ジャイロ</a:t>
                </a:r>
                <a:endParaRPr kumimoji="1" lang="en-US" altLang="ja-JP" sz="1100" dirty="0">
                  <a:solidFill>
                    <a:schemeClr val="tx1"/>
                  </a:solidFill>
                </a:endParaRPr>
              </a:p>
              <a:p>
                <a:pPr algn="ctr"/>
                <a:r>
                  <a:rPr kumimoji="1" lang="ja-JP" altLang="en-US" sz="1100">
                    <a:solidFill>
                      <a:schemeClr val="tx1"/>
                    </a:solidFill>
                  </a:rPr>
                  <a:t>センサ</a:t>
                </a:r>
              </a:p>
            </p:txBody>
          </p:sp>
        </p:grpSp>
        <p:sp>
          <p:nvSpPr>
            <p:cNvPr id="55" name="正方形/長方形 54">
              <a:extLst>
                <a:ext uri="{FF2B5EF4-FFF2-40B4-BE49-F238E27FC236}">
                  <a16:creationId xmlns:a16="http://schemas.microsoft.com/office/drawing/2014/main" id="{C482E7DA-297C-7344-AC5A-D4FB1344E8D4}"/>
                </a:ext>
              </a:extLst>
            </p:cNvPr>
            <p:cNvSpPr/>
            <p:nvPr/>
          </p:nvSpPr>
          <p:spPr>
            <a:xfrm>
              <a:off x="3337473" y="6021288"/>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光センサ</a:t>
              </a:r>
            </a:p>
          </p:txBody>
        </p:sp>
        <p:grpSp>
          <p:nvGrpSpPr>
            <p:cNvPr id="21" name="グループ化 20">
              <a:extLst>
                <a:ext uri="{FF2B5EF4-FFF2-40B4-BE49-F238E27FC236}">
                  <a16:creationId xmlns:a16="http://schemas.microsoft.com/office/drawing/2014/main" id="{1AE5783F-2727-D344-9C41-72BC56ADC859}"/>
                </a:ext>
              </a:extLst>
            </p:cNvPr>
            <p:cNvGrpSpPr/>
            <p:nvPr/>
          </p:nvGrpSpPr>
          <p:grpSpPr>
            <a:xfrm>
              <a:off x="4917218" y="4179080"/>
              <a:ext cx="2412459" cy="2412459"/>
              <a:chOff x="4917218" y="4179080"/>
              <a:chExt cx="2412459" cy="2412459"/>
            </a:xfrm>
          </p:grpSpPr>
          <p:grpSp>
            <p:nvGrpSpPr>
              <p:cNvPr id="18" name="グループ化 17">
                <a:extLst>
                  <a:ext uri="{FF2B5EF4-FFF2-40B4-BE49-F238E27FC236}">
                    <a16:creationId xmlns:a16="http://schemas.microsoft.com/office/drawing/2014/main" id="{A19B65C5-22B9-CD48-9803-FDC51EA6206F}"/>
                  </a:ext>
                </a:extLst>
              </p:cNvPr>
              <p:cNvGrpSpPr/>
              <p:nvPr/>
            </p:nvGrpSpPr>
            <p:grpSpPr>
              <a:xfrm>
                <a:off x="4917218" y="4179080"/>
                <a:ext cx="2412459" cy="2412459"/>
                <a:chOff x="3297677" y="3570051"/>
                <a:chExt cx="2412459" cy="2412459"/>
              </a:xfrm>
              <a:solidFill>
                <a:schemeClr val="bg1"/>
              </a:solidFill>
            </p:grpSpPr>
            <p:sp>
              <p:nvSpPr>
                <p:cNvPr id="14" name="円/楕円 13">
                  <a:extLst>
                    <a:ext uri="{FF2B5EF4-FFF2-40B4-BE49-F238E27FC236}">
                      <a16:creationId xmlns:a16="http://schemas.microsoft.com/office/drawing/2014/main" id="{95BC6E65-A6A6-DA4F-89B6-318AFFF06831}"/>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0" name="グループ化 9">
                  <a:extLst>
                    <a:ext uri="{FF2B5EF4-FFF2-40B4-BE49-F238E27FC236}">
                      <a16:creationId xmlns:a16="http://schemas.microsoft.com/office/drawing/2014/main" id="{101C7940-1F2F-9B46-86F9-5B87F71BEC85}"/>
                    </a:ext>
                  </a:extLst>
                </p:cNvPr>
                <p:cNvGrpSpPr/>
                <p:nvPr/>
              </p:nvGrpSpPr>
              <p:grpSpPr>
                <a:xfrm>
                  <a:off x="3297677" y="3570051"/>
                  <a:ext cx="2412459" cy="2412459"/>
                  <a:chOff x="3297677" y="3570051"/>
                  <a:chExt cx="2412459" cy="2412459"/>
                </a:xfrm>
                <a:grpFill/>
              </p:grpSpPr>
              <p:sp>
                <p:nvSpPr>
                  <p:cNvPr id="5" name="円/楕円 4">
                    <a:extLst>
                      <a:ext uri="{FF2B5EF4-FFF2-40B4-BE49-F238E27FC236}">
                        <a16:creationId xmlns:a16="http://schemas.microsoft.com/office/drawing/2014/main" id="{FC6F3BDA-439B-414C-B97A-9DD594111347}"/>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7" name="直線コネクタ 6">
                    <a:extLst>
                      <a:ext uri="{FF2B5EF4-FFF2-40B4-BE49-F238E27FC236}">
                        <a16:creationId xmlns:a16="http://schemas.microsoft.com/office/drawing/2014/main" id="{A02EA583-404A-9E4B-A6B5-7EE81711ADFD}"/>
                      </a:ext>
                    </a:extLst>
                  </p:cNvPr>
                  <p:cNvCxnSpPr>
                    <a:stCxn id="5" idx="2"/>
                    <a:endCxn id="5"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1EA019B-6F62-1647-B74E-7733CB3104E5}"/>
                      </a:ext>
                    </a:extLst>
                  </p:cNvPr>
                  <p:cNvCxnSpPr>
                    <a:stCxn id="5" idx="4"/>
                    <a:endCxn id="5"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7" name="円/楕円 76">
                <a:extLst>
                  <a:ext uri="{FF2B5EF4-FFF2-40B4-BE49-F238E27FC236}">
                    <a16:creationId xmlns:a16="http://schemas.microsoft.com/office/drawing/2014/main" id="{DFD99CCE-3A47-B64F-81EA-DE50EB9DE10D}"/>
                  </a:ext>
                </a:extLst>
              </p:cNvPr>
              <p:cNvSpPr/>
              <p:nvPr/>
            </p:nvSpPr>
            <p:spPr>
              <a:xfrm>
                <a:off x="5935234" y="519488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grpSp>
          <p:nvGrpSpPr>
            <p:cNvPr id="16" name="グループ化 15">
              <a:extLst>
                <a:ext uri="{FF2B5EF4-FFF2-40B4-BE49-F238E27FC236}">
                  <a16:creationId xmlns:a16="http://schemas.microsoft.com/office/drawing/2014/main" id="{9CC7FF9A-C920-3647-ADDB-8E45ECAE1C4D}"/>
                </a:ext>
              </a:extLst>
            </p:cNvPr>
            <p:cNvGrpSpPr/>
            <p:nvPr/>
          </p:nvGrpSpPr>
          <p:grpSpPr>
            <a:xfrm>
              <a:off x="7320136" y="4925535"/>
              <a:ext cx="1607707" cy="1651603"/>
              <a:chOff x="7320136" y="4925535"/>
              <a:chExt cx="1607707" cy="1651603"/>
            </a:xfrm>
          </p:grpSpPr>
          <p:grpSp>
            <p:nvGrpSpPr>
              <p:cNvPr id="49" name="グループ化 48">
                <a:extLst>
                  <a:ext uri="{FF2B5EF4-FFF2-40B4-BE49-F238E27FC236}">
                    <a16:creationId xmlns:a16="http://schemas.microsoft.com/office/drawing/2014/main" id="{E2DE31E5-06AD-6F49-A568-0B7E55B925D3}"/>
                  </a:ext>
                </a:extLst>
              </p:cNvPr>
              <p:cNvGrpSpPr/>
              <p:nvPr/>
            </p:nvGrpSpPr>
            <p:grpSpPr>
              <a:xfrm>
                <a:off x="8253393" y="4925535"/>
                <a:ext cx="674450" cy="674450"/>
                <a:chOff x="3385226" y="3429000"/>
                <a:chExt cx="674450" cy="674450"/>
              </a:xfrm>
              <a:solidFill>
                <a:schemeClr val="accent6">
                  <a:lumMod val="20000"/>
                  <a:lumOff val="80000"/>
                </a:schemeClr>
              </a:solidFill>
            </p:grpSpPr>
            <p:sp>
              <p:nvSpPr>
                <p:cNvPr id="50" name="円/楕円 49">
                  <a:extLst>
                    <a:ext uri="{FF2B5EF4-FFF2-40B4-BE49-F238E27FC236}">
                      <a16:creationId xmlns:a16="http://schemas.microsoft.com/office/drawing/2014/main" id="{CB07BC6C-F1FD-484C-8FA0-49EB093AED70}"/>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51" name="直線コネクタ 50">
                  <a:extLst>
                    <a:ext uri="{FF2B5EF4-FFF2-40B4-BE49-F238E27FC236}">
                      <a16:creationId xmlns:a16="http://schemas.microsoft.com/office/drawing/2014/main" id="{ABC6D782-BE7F-C245-8D32-AB9CBD827AAB}"/>
                    </a:ext>
                  </a:extLst>
                </p:cNvPr>
                <p:cNvCxnSpPr>
                  <a:stCxn id="50" idx="6"/>
                  <a:endCxn id="50"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4D4EFDB-2EDC-E945-9102-FF205236DD78}"/>
                    </a:ext>
                  </a:extLst>
                </p:cNvPr>
                <p:cNvCxnSpPr>
                  <a:endCxn id="50"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84EB7E4-4029-7A4D-879E-B7D88DD2DA1B}"/>
                  </a:ext>
                </a:extLst>
              </p:cNvPr>
              <p:cNvSpPr/>
              <p:nvPr/>
            </p:nvSpPr>
            <p:spPr>
              <a:xfrm>
                <a:off x="7320136" y="5441005"/>
                <a:ext cx="1125866"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66" name="グループ化 65">
                <a:extLst>
                  <a:ext uri="{FF2B5EF4-FFF2-40B4-BE49-F238E27FC236}">
                    <a16:creationId xmlns:a16="http://schemas.microsoft.com/office/drawing/2014/main" id="{584A2695-63B3-F84D-8157-BADBC276CC8A}"/>
                  </a:ext>
                </a:extLst>
              </p:cNvPr>
              <p:cNvGrpSpPr/>
              <p:nvPr/>
            </p:nvGrpSpPr>
            <p:grpSpPr>
              <a:xfrm>
                <a:off x="7545844" y="5602370"/>
                <a:ext cx="674450" cy="974768"/>
                <a:chOff x="6585635" y="4993341"/>
                <a:chExt cx="674450" cy="974768"/>
              </a:xfrm>
            </p:grpSpPr>
            <p:grpSp>
              <p:nvGrpSpPr>
                <p:cNvPr id="61" name="グループ化 60">
                  <a:extLst>
                    <a:ext uri="{FF2B5EF4-FFF2-40B4-BE49-F238E27FC236}">
                      <a16:creationId xmlns:a16="http://schemas.microsoft.com/office/drawing/2014/main" id="{13ABB243-0EE3-6449-B162-4D1737DBF78B}"/>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62" name="円/楕円 61">
                    <a:extLst>
                      <a:ext uri="{FF2B5EF4-FFF2-40B4-BE49-F238E27FC236}">
                        <a16:creationId xmlns:a16="http://schemas.microsoft.com/office/drawing/2014/main" id="{CBAA3278-E88D-9648-9780-A971C0C0715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63" name="直線コネクタ 62">
                    <a:extLst>
                      <a:ext uri="{FF2B5EF4-FFF2-40B4-BE49-F238E27FC236}">
                        <a16:creationId xmlns:a16="http://schemas.microsoft.com/office/drawing/2014/main" id="{9E5F0E71-BEEE-D94D-9AC7-420D6A526C09}"/>
                      </a:ext>
                    </a:extLst>
                  </p:cNvPr>
                  <p:cNvCxnSpPr>
                    <a:stCxn id="62" idx="6"/>
                    <a:endCxn id="62"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7363DFF-DE64-6549-B31E-770E70ED8452}"/>
                      </a:ext>
                    </a:extLst>
                  </p:cNvPr>
                  <p:cNvCxnSpPr>
                    <a:endCxn id="62"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正方形/長方形 64">
                  <a:extLst>
                    <a:ext uri="{FF2B5EF4-FFF2-40B4-BE49-F238E27FC236}">
                      <a16:creationId xmlns:a16="http://schemas.microsoft.com/office/drawing/2014/main" id="{6B1B71B7-BEB8-C44B-9119-0D075BA00B82}"/>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sp>
            <p:nvSpPr>
              <p:cNvPr id="78" name="円/楕円 77">
                <a:extLst>
                  <a:ext uri="{FF2B5EF4-FFF2-40B4-BE49-F238E27FC236}">
                    <a16:creationId xmlns:a16="http://schemas.microsoft.com/office/drawing/2014/main" id="{DC063852-142C-D043-AE10-2308FBE9EE1A}"/>
                  </a:ext>
                </a:extLst>
              </p:cNvPr>
              <p:cNvSpPr/>
              <p:nvPr/>
            </p:nvSpPr>
            <p:spPr>
              <a:xfrm>
                <a:off x="8394140" y="506326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sp>
          <p:nvSpPr>
            <p:cNvPr id="3" name="正方形/長方形 2">
              <a:extLst>
                <a:ext uri="{FF2B5EF4-FFF2-40B4-BE49-F238E27FC236}">
                  <a16:creationId xmlns:a16="http://schemas.microsoft.com/office/drawing/2014/main" id="{D5728361-9A62-244E-B49F-E11536010A27}"/>
                </a:ext>
              </a:extLst>
            </p:cNvPr>
            <p:cNvSpPr/>
            <p:nvPr/>
          </p:nvSpPr>
          <p:spPr>
            <a:xfrm>
              <a:off x="5303912" y="2996952"/>
              <a:ext cx="1728192" cy="79208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CPU</a:t>
              </a:r>
              <a:endParaRPr kumimoji="1" lang="ja-JP" altLang="en-US" sz="1400">
                <a:solidFill>
                  <a:schemeClr val="tx1"/>
                </a:solidFill>
              </a:endParaRPr>
            </a:p>
          </p:txBody>
        </p:sp>
        <p:sp>
          <p:nvSpPr>
            <p:cNvPr id="26" name="正方形/長方形 25">
              <a:extLst>
                <a:ext uri="{FF2B5EF4-FFF2-40B4-BE49-F238E27FC236}">
                  <a16:creationId xmlns:a16="http://schemas.microsoft.com/office/drawing/2014/main" id="{898E71A5-5EF7-7F49-8E15-E4F3CEE85774}"/>
                </a:ext>
              </a:extLst>
            </p:cNvPr>
            <p:cNvSpPr/>
            <p:nvPr/>
          </p:nvSpPr>
          <p:spPr>
            <a:xfrm rot="16200000">
              <a:off x="6672064" y="3429000"/>
              <a:ext cx="1728192" cy="288032"/>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乾電池</a:t>
              </a:r>
            </a:p>
          </p:txBody>
        </p:sp>
        <p:grpSp>
          <p:nvGrpSpPr>
            <p:cNvPr id="19" name="グループ化 18">
              <a:extLst>
                <a:ext uri="{FF2B5EF4-FFF2-40B4-BE49-F238E27FC236}">
                  <a16:creationId xmlns:a16="http://schemas.microsoft.com/office/drawing/2014/main" id="{B81FAFE3-C618-8141-B123-D229E95E20B9}"/>
                </a:ext>
              </a:extLst>
            </p:cNvPr>
            <p:cNvGrpSpPr/>
            <p:nvPr/>
          </p:nvGrpSpPr>
          <p:grpSpPr>
            <a:xfrm>
              <a:off x="3647728" y="4038029"/>
              <a:ext cx="2031489" cy="2631331"/>
              <a:chOff x="3647728" y="4038029"/>
              <a:chExt cx="2031489" cy="2631331"/>
            </a:xfrm>
          </p:grpSpPr>
          <p:sp>
            <p:nvSpPr>
              <p:cNvPr id="20" name="片側の 2 つの角を切り取った四角形 19">
                <a:extLst>
                  <a:ext uri="{FF2B5EF4-FFF2-40B4-BE49-F238E27FC236}">
                    <a16:creationId xmlns:a16="http://schemas.microsoft.com/office/drawing/2014/main" id="{994F6E10-0C0B-E74E-B5BF-07DA3D7A11CF}"/>
                  </a:ext>
                </a:extLst>
              </p:cNvPr>
              <p:cNvSpPr/>
              <p:nvPr/>
            </p:nvSpPr>
            <p:spPr>
              <a:xfrm flipV="1">
                <a:off x="4382847"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29" name="グループ化 28">
                <a:extLst>
                  <a:ext uri="{FF2B5EF4-FFF2-40B4-BE49-F238E27FC236}">
                    <a16:creationId xmlns:a16="http://schemas.microsoft.com/office/drawing/2014/main" id="{11B7519D-3544-574E-AB7E-85005C12F179}"/>
                  </a:ext>
                </a:extLst>
              </p:cNvPr>
              <p:cNvGrpSpPr/>
              <p:nvPr/>
            </p:nvGrpSpPr>
            <p:grpSpPr>
              <a:xfrm>
                <a:off x="4232844" y="6062697"/>
                <a:ext cx="898381" cy="606663"/>
                <a:chOff x="4096544" y="1776264"/>
                <a:chExt cx="576064" cy="504056"/>
              </a:xfrm>
            </p:grpSpPr>
            <p:sp>
              <p:nvSpPr>
                <p:cNvPr id="30" name="三角形 29">
                  <a:extLst>
                    <a:ext uri="{FF2B5EF4-FFF2-40B4-BE49-F238E27FC236}">
                      <a16:creationId xmlns:a16="http://schemas.microsoft.com/office/drawing/2014/main" id="{1EC59E7F-8481-B448-B4D0-2EFB82D94EE8}"/>
                    </a:ext>
                  </a:extLst>
                </p:cNvPr>
                <p:cNvSpPr/>
                <p:nvPr/>
              </p:nvSpPr>
              <p:spPr>
                <a:xfrm>
                  <a:off x="4096544" y="1776264"/>
                  <a:ext cx="576064" cy="36004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1" name="円/楕円 30">
                  <a:extLst>
                    <a:ext uri="{FF2B5EF4-FFF2-40B4-BE49-F238E27FC236}">
                      <a16:creationId xmlns:a16="http://schemas.microsoft.com/office/drawing/2014/main" id="{FA9B417D-32DE-D549-9368-AD00CDC881B6}"/>
                    </a:ext>
                  </a:extLst>
                </p:cNvPr>
                <p:cNvSpPr/>
                <p:nvPr/>
              </p:nvSpPr>
              <p:spPr>
                <a:xfrm>
                  <a:off x="4096544" y="2064296"/>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grpSp>
            <p:nvGrpSpPr>
              <p:cNvPr id="38" name="グループ化 37">
                <a:extLst>
                  <a:ext uri="{FF2B5EF4-FFF2-40B4-BE49-F238E27FC236}">
                    <a16:creationId xmlns:a16="http://schemas.microsoft.com/office/drawing/2014/main" id="{AB0C279A-ECDD-B44B-9384-4375A465EB70}"/>
                  </a:ext>
                </a:extLst>
              </p:cNvPr>
              <p:cNvGrpSpPr/>
              <p:nvPr/>
            </p:nvGrpSpPr>
            <p:grpSpPr>
              <a:xfrm>
                <a:off x="5004767" y="4038029"/>
                <a:ext cx="674450" cy="674450"/>
                <a:chOff x="3385226" y="3429000"/>
                <a:chExt cx="674450" cy="674450"/>
              </a:xfrm>
              <a:solidFill>
                <a:schemeClr val="accent1">
                  <a:lumMod val="20000"/>
                  <a:lumOff val="80000"/>
                </a:schemeClr>
              </a:solidFill>
            </p:grpSpPr>
            <p:sp>
              <p:nvSpPr>
                <p:cNvPr id="17" name="円/楕円 16">
                  <a:extLst>
                    <a:ext uri="{FF2B5EF4-FFF2-40B4-BE49-F238E27FC236}">
                      <a16:creationId xmlns:a16="http://schemas.microsoft.com/office/drawing/2014/main" id="{C16068F6-A4D1-EC4B-90FC-8043BEBD199F}"/>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35" name="直線コネクタ 34">
                  <a:extLst>
                    <a:ext uri="{FF2B5EF4-FFF2-40B4-BE49-F238E27FC236}">
                      <a16:creationId xmlns:a16="http://schemas.microsoft.com/office/drawing/2014/main" id="{47055E78-8374-0342-8953-D075EBACBCB5}"/>
                    </a:ext>
                  </a:extLst>
                </p:cNvPr>
                <p:cNvCxnSpPr>
                  <a:stCxn id="17" idx="6"/>
                  <a:endCxn id="17"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20BA8D3-03D0-C64F-97AC-A90F2A6FFD64}"/>
                    </a:ext>
                  </a:extLst>
                </p:cNvPr>
                <p:cNvCxnSpPr>
                  <a:endCxn id="17"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L 字 31">
                <a:extLst>
                  <a:ext uri="{FF2B5EF4-FFF2-40B4-BE49-F238E27FC236}">
                    <a16:creationId xmlns:a16="http://schemas.microsoft.com/office/drawing/2014/main" id="{32488DE0-CAB9-6746-9A76-087E0ACBFD80}"/>
                  </a:ext>
                </a:extLst>
              </p:cNvPr>
              <p:cNvSpPr/>
              <p:nvPr/>
            </p:nvSpPr>
            <p:spPr>
              <a:xfrm flipH="1">
                <a:off x="3647728" y="4489415"/>
                <a:ext cx="1763311"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1" name="円/楕円 10">
                <a:extLst>
                  <a:ext uri="{FF2B5EF4-FFF2-40B4-BE49-F238E27FC236}">
                    <a16:creationId xmlns:a16="http://schemas.microsoft.com/office/drawing/2014/main" id="{20C8B133-7CA1-E54E-BC86-D253FA2E9B8F}"/>
                  </a:ext>
                </a:extLst>
              </p:cNvPr>
              <p:cNvSpPr/>
              <p:nvPr/>
            </p:nvSpPr>
            <p:spPr>
              <a:xfrm>
                <a:off x="5152451"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grpSp>
      <p:sp>
        <p:nvSpPr>
          <p:cNvPr id="110" name="正方形/長方形 109">
            <a:extLst>
              <a:ext uri="{FF2B5EF4-FFF2-40B4-BE49-F238E27FC236}">
                <a16:creationId xmlns:a16="http://schemas.microsoft.com/office/drawing/2014/main" id="{D1544926-A4EC-DC40-BF40-1B98D4501B7C}"/>
              </a:ext>
            </a:extLst>
          </p:cNvPr>
          <p:cNvSpPr/>
          <p:nvPr/>
        </p:nvSpPr>
        <p:spPr>
          <a:xfrm>
            <a:off x="9116306" y="728700"/>
            <a:ext cx="1728192" cy="154817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PC</a:t>
            </a:r>
            <a:endParaRPr kumimoji="1" lang="ja-JP" altLang="en-US">
              <a:solidFill>
                <a:schemeClr val="tx1"/>
              </a:solidFill>
            </a:endParaRPr>
          </a:p>
        </p:txBody>
      </p:sp>
      <p:sp>
        <p:nvSpPr>
          <p:cNvPr id="113" name="正方形/長方形 112">
            <a:extLst>
              <a:ext uri="{FF2B5EF4-FFF2-40B4-BE49-F238E27FC236}">
                <a16:creationId xmlns:a16="http://schemas.microsoft.com/office/drawing/2014/main" id="{EE78B526-DC67-FC44-A75F-379D2DFFA32A}"/>
              </a:ext>
            </a:extLst>
          </p:cNvPr>
          <p:cNvSpPr/>
          <p:nvPr/>
        </p:nvSpPr>
        <p:spPr>
          <a:xfrm rot="16200000">
            <a:off x="5047854"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Camera</a:t>
            </a:r>
            <a:endParaRPr kumimoji="1" lang="ja-JP" altLang="en-US">
              <a:solidFill>
                <a:schemeClr val="tx1"/>
              </a:solidFill>
            </a:endParaRPr>
          </a:p>
        </p:txBody>
      </p:sp>
      <p:sp>
        <p:nvSpPr>
          <p:cNvPr id="114" name="正方形/長方形 113">
            <a:extLst>
              <a:ext uri="{FF2B5EF4-FFF2-40B4-BE49-F238E27FC236}">
                <a16:creationId xmlns:a16="http://schemas.microsoft.com/office/drawing/2014/main" id="{3D3E2455-AA7B-2249-B36A-33EC01546CCE}"/>
              </a:ext>
            </a:extLst>
          </p:cNvPr>
          <p:cNvSpPr/>
          <p:nvPr/>
        </p:nvSpPr>
        <p:spPr>
          <a:xfrm rot="16200000">
            <a:off x="5839942"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Raspberry Pi3</a:t>
            </a:r>
            <a:endParaRPr kumimoji="1" lang="ja-JP" altLang="en-US" sz="1400">
              <a:solidFill>
                <a:schemeClr val="tx1"/>
              </a:solidFill>
            </a:endParaRPr>
          </a:p>
        </p:txBody>
      </p:sp>
      <p:cxnSp>
        <p:nvCxnSpPr>
          <p:cNvPr id="115" name="直線コネクタ 114">
            <a:extLst>
              <a:ext uri="{FF2B5EF4-FFF2-40B4-BE49-F238E27FC236}">
                <a16:creationId xmlns:a16="http://schemas.microsoft.com/office/drawing/2014/main" id="{840AF35B-9D24-3C42-A936-735977996F33}"/>
              </a:ext>
            </a:extLst>
          </p:cNvPr>
          <p:cNvCxnSpPr>
            <a:cxnSpLocks/>
          </p:cNvCxnSpPr>
          <p:nvPr/>
        </p:nvCxnSpPr>
        <p:spPr>
          <a:xfrm flipV="1">
            <a:off x="5803938" y="1304764"/>
            <a:ext cx="360040" cy="1"/>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16" name="正方形/長方形 115">
            <a:extLst>
              <a:ext uri="{FF2B5EF4-FFF2-40B4-BE49-F238E27FC236}">
                <a16:creationId xmlns:a16="http://schemas.microsoft.com/office/drawing/2014/main" id="{48F90EAF-9E58-834F-9A43-520409ED83B1}"/>
              </a:ext>
            </a:extLst>
          </p:cNvPr>
          <p:cNvSpPr/>
          <p:nvPr/>
        </p:nvSpPr>
        <p:spPr>
          <a:xfrm rot="16200000">
            <a:off x="7136086"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ルーター</a:t>
            </a:r>
          </a:p>
        </p:txBody>
      </p:sp>
      <p:cxnSp>
        <p:nvCxnSpPr>
          <p:cNvPr id="118" name="直線コネクタ 117">
            <a:extLst>
              <a:ext uri="{FF2B5EF4-FFF2-40B4-BE49-F238E27FC236}">
                <a16:creationId xmlns:a16="http://schemas.microsoft.com/office/drawing/2014/main" id="{27C9FAB1-9CB6-EB40-844E-DE3B5B9838D9}"/>
              </a:ext>
            </a:extLst>
          </p:cNvPr>
          <p:cNvCxnSpPr>
            <a:cxnSpLocks/>
          </p:cNvCxnSpPr>
          <p:nvPr/>
        </p:nvCxnSpPr>
        <p:spPr>
          <a:xfrm flipV="1">
            <a:off x="7892170" y="1304764"/>
            <a:ext cx="1224136" cy="1"/>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19" name="正方形/長方形 118">
            <a:extLst>
              <a:ext uri="{FF2B5EF4-FFF2-40B4-BE49-F238E27FC236}">
                <a16:creationId xmlns:a16="http://schemas.microsoft.com/office/drawing/2014/main" id="{FF68817B-313A-5146-B402-B8A568554646}"/>
              </a:ext>
            </a:extLst>
          </p:cNvPr>
          <p:cNvSpPr/>
          <p:nvPr/>
        </p:nvSpPr>
        <p:spPr>
          <a:xfrm>
            <a:off x="9404338" y="1772816"/>
            <a:ext cx="115212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err="1">
                <a:solidFill>
                  <a:schemeClr val="tx1"/>
                </a:solidFill>
              </a:rPr>
              <a:t>bluetooth</a:t>
            </a:r>
            <a:endParaRPr kumimoji="1" lang="ja-JP" altLang="en-US" sz="1600">
              <a:solidFill>
                <a:schemeClr val="tx1"/>
              </a:solidFill>
            </a:endParaRPr>
          </a:p>
        </p:txBody>
      </p:sp>
      <p:cxnSp>
        <p:nvCxnSpPr>
          <p:cNvPr id="120" name="直線コネクタ 119">
            <a:extLst>
              <a:ext uri="{FF2B5EF4-FFF2-40B4-BE49-F238E27FC236}">
                <a16:creationId xmlns:a16="http://schemas.microsoft.com/office/drawing/2014/main" id="{82897C1D-51D6-E743-96DF-19AF31C1C700}"/>
              </a:ext>
            </a:extLst>
          </p:cNvPr>
          <p:cNvCxnSpPr>
            <a:cxnSpLocks/>
            <a:stCxn id="119" idx="2"/>
          </p:cNvCxnSpPr>
          <p:nvPr/>
        </p:nvCxnSpPr>
        <p:spPr>
          <a:xfrm>
            <a:off x="9980402" y="2204864"/>
            <a:ext cx="0" cy="1440160"/>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22" name="正方形/長方形 121">
            <a:extLst>
              <a:ext uri="{FF2B5EF4-FFF2-40B4-BE49-F238E27FC236}">
                <a16:creationId xmlns:a16="http://schemas.microsoft.com/office/drawing/2014/main" id="{3EEB0EFF-915F-AB41-992C-EBAAFFF44A14}"/>
              </a:ext>
            </a:extLst>
          </p:cNvPr>
          <p:cNvSpPr/>
          <p:nvPr/>
        </p:nvSpPr>
        <p:spPr>
          <a:xfrm>
            <a:off x="9404338" y="1124744"/>
            <a:ext cx="1152128"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画像処理</a:t>
            </a:r>
          </a:p>
        </p:txBody>
      </p:sp>
      <p:pic>
        <p:nvPicPr>
          <p:cNvPr id="123" name="図 122">
            <a:extLst>
              <a:ext uri="{FF2B5EF4-FFF2-40B4-BE49-F238E27FC236}">
                <a16:creationId xmlns:a16="http://schemas.microsoft.com/office/drawing/2014/main" id="{7B301D61-4485-D84D-AE9D-277FCD5309E3}"/>
              </a:ext>
            </a:extLst>
          </p:cNvPr>
          <p:cNvPicPr>
            <a:picLocks noChangeAspect="1"/>
          </p:cNvPicPr>
          <p:nvPr/>
        </p:nvPicPr>
        <p:blipFill rotWithShape="1">
          <a:blip r:embed="rId2"/>
          <a:srcRect l="1235" t="6230" r="41012" b="2106"/>
          <a:stretch/>
        </p:blipFill>
        <p:spPr>
          <a:xfrm>
            <a:off x="7964178" y="620688"/>
            <a:ext cx="899267" cy="504056"/>
          </a:xfrm>
          <a:prstGeom prst="rect">
            <a:avLst/>
          </a:prstGeom>
          <a:ln w="19050">
            <a:solidFill>
              <a:schemeClr val="tx1"/>
            </a:solidFill>
          </a:ln>
        </p:spPr>
      </p:pic>
      <p:cxnSp>
        <p:nvCxnSpPr>
          <p:cNvPr id="124" name="直線コネクタ 123">
            <a:extLst>
              <a:ext uri="{FF2B5EF4-FFF2-40B4-BE49-F238E27FC236}">
                <a16:creationId xmlns:a16="http://schemas.microsoft.com/office/drawing/2014/main" id="{2B64A74E-7F7C-4642-9BC0-918292D8F644}"/>
              </a:ext>
            </a:extLst>
          </p:cNvPr>
          <p:cNvCxnSpPr>
            <a:cxnSpLocks/>
          </p:cNvCxnSpPr>
          <p:nvPr/>
        </p:nvCxnSpPr>
        <p:spPr>
          <a:xfrm>
            <a:off x="6596026" y="1304764"/>
            <a:ext cx="864096" cy="0"/>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26" name="三角形 125">
            <a:extLst>
              <a:ext uri="{FF2B5EF4-FFF2-40B4-BE49-F238E27FC236}">
                <a16:creationId xmlns:a16="http://schemas.microsoft.com/office/drawing/2014/main" id="{6821ACB9-6A2E-7B46-B255-60F701521C82}"/>
              </a:ext>
            </a:extLst>
          </p:cNvPr>
          <p:cNvSpPr/>
          <p:nvPr/>
        </p:nvSpPr>
        <p:spPr>
          <a:xfrm rot="5400000">
            <a:off x="4543873" y="770843"/>
            <a:ext cx="571697" cy="1067844"/>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29" name="グループ化 128">
            <a:extLst>
              <a:ext uri="{FF2B5EF4-FFF2-40B4-BE49-F238E27FC236}">
                <a16:creationId xmlns:a16="http://schemas.microsoft.com/office/drawing/2014/main" id="{D4B3800E-7049-484E-AB30-D0932D90665B}"/>
              </a:ext>
            </a:extLst>
          </p:cNvPr>
          <p:cNvGrpSpPr/>
          <p:nvPr/>
        </p:nvGrpSpPr>
        <p:grpSpPr>
          <a:xfrm>
            <a:off x="551384" y="548680"/>
            <a:ext cx="2592288" cy="2592288"/>
            <a:chOff x="4799856" y="2276872"/>
            <a:chExt cx="4320480" cy="4320480"/>
          </a:xfrm>
        </p:grpSpPr>
        <p:sp>
          <p:nvSpPr>
            <p:cNvPr id="130" name="正方形/長方形 129">
              <a:extLst>
                <a:ext uri="{FF2B5EF4-FFF2-40B4-BE49-F238E27FC236}">
                  <a16:creationId xmlns:a16="http://schemas.microsoft.com/office/drawing/2014/main" id="{CE9FFB64-EFAE-2447-B1A2-2446A6FB37E3}"/>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131" name="円/楕円 130">
              <a:extLst>
                <a:ext uri="{FF2B5EF4-FFF2-40B4-BE49-F238E27FC236}">
                  <a16:creationId xmlns:a16="http://schemas.microsoft.com/office/drawing/2014/main" id="{0F64A0DB-3368-0443-A8B8-9546C43F76BE}"/>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2" name="円/楕円 131">
              <a:extLst>
                <a:ext uri="{FF2B5EF4-FFF2-40B4-BE49-F238E27FC236}">
                  <a16:creationId xmlns:a16="http://schemas.microsoft.com/office/drawing/2014/main" id="{A7EE8DA5-3385-1B49-B977-A737FDBA6560}"/>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3" name="正方形/長方形 132">
              <a:extLst>
                <a:ext uri="{FF2B5EF4-FFF2-40B4-BE49-F238E27FC236}">
                  <a16:creationId xmlns:a16="http://schemas.microsoft.com/office/drawing/2014/main" id="{0BCCE592-016F-D74C-A248-EFE476D581CC}"/>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134" name="円/楕円 133">
              <a:extLst>
                <a:ext uri="{FF2B5EF4-FFF2-40B4-BE49-F238E27FC236}">
                  <a16:creationId xmlns:a16="http://schemas.microsoft.com/office/drawing/2014/main" id="{2B5E5B70-D1BD-0E49-989E-C1A479456EBB}"/>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5" name="円/楕円 134">
              <a:extLst>
                <a:ext uri="{FF2B5EF4-FFF2-40B4-BE49-F238E27FC236}">
                  <a16:creationId xmlns:a16="http://schemas.microsoft.com/office/drawing/2014/main" id="{6C947F51-0353-E345-85EB-F81A3A25FEA0}"/>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6" name="正方形/長方形 135">
              <a:extLst>
                <a:ext uri="{FF2B5EF4-FFF2-40B4-BE49-F238E27FC236}">
                  <a16:creationId xmlns:a16="http://schemas.microsoft.com/office/drawing/2014/main" id="{6704E502-3E9F-6942-92B4-EAED78ABA2CC}"/>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37" name="円/楕円 136">
              <a:extLst>
                <a:ext uri="{FF2B5EF4-FFF2-40B4-BE49-F238E27FC236}">
                  <a16:creationId xmlns:a16="http://schemas.microsoft.com/office/drawing/2014/main" id="{307F1953-5DEC-0E42-A73B-F798456B088F}"/>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円/楕円 137">
              <a:extLst>
                <a:ext uri="{FF2B5EF4-FFF2-40B4-BE49-F238E27FC236}">
                  <a16:creationId xmlns:a16="http://schemas.microsoft.com/office/drawing/2014/main" id="{F2D02C92-BD06-2446-B47E-D8E22571ACC5}"/>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9" name="円/楕円 138">
              <a:extLst>
                <a:ext uri="{FF2B5EF4-FFF2-40B4-BE49-F238E27FC236}">
                  <a16:creationId xmlns:a16="http://schemas.microsoft.com/office/drawing/2014/main" id="{34568705-20F3-C443-8C31-488C350188E4}"/>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0" name="正方形/長方形 139">
              <a:extLst>
                <a:ext uri="{FF2B5EF4-FFF2-40B4-BE49-F238E27FC236}">
                  <a16:creationId xmlns:a16="http://schemas.microsoft.com/office/drawing/2014/main" id="{720C238B-49C6-CE49-BD76-D6A8A5C02DDC}"/>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41" name="円/楕円 140">
              <a:extLst>
                <a:ext uri="{FF2B5EF4-FFF2-40B4-BE49-F238E27FC236}">
                  <a16:creationId xmlns:a16="http://schemas.microsoft.com/office/drawing/2014/main" id="{FC23D566-0CED-FC4A-8050-31FBA0794FEA}"/>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2" name="円/楕円 141">
              <a:extLst>
                <a:ext uri="{FF2B5EF4-FFF2-40B4-BE49-F238E27FC236}">
                  <a16:creationId xmlns:a16="http://schemas.microsoft.com/office/drawing/2014/main" id="{79B05D15-21D9-E646-9DA8-4F4A8AEB2471}"/>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5" name="円/楕円 144">
              <a:extLst>
                <a:ext uri="{FF2B5EF4-FFF2-40B4-BE49-F238E27FC236}">
                  <a16:creationId xmlns:a16="http://schemas.microsoft.com/office/drawing/2014/main" id="{01A1153E-D014-3C45-9C00-4681EDDF9942}"/>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6" name="正方形/長方形 145">
              <a:extLst>
                <a:ext uri="{FF2B5EF4-FFF2-40B4-BE49-F238E27FC236}">
                  <a16:creationId xmlns:a16="http://schemas.microsoft.com/office/drawing/2014/main" id="{86933EC2-4455-FE42-8717-D769566A0AF6}"/>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147" name="円/楕円 146">
              <a:extLst>
                <a:ext uri="{FF2B5EF4-FFF2-40B4-BE49-F238E27FC236}">
                  <a16:creationId xmlns:a16="http://schemas.microsoft.com/office/drawing/2014/main" id="{DB0D31D5-07AB-2249-9751-FAF826FF5C7B}"/>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8" name="円/楕円 147">
              <a:extLst>
                <a:ext uri="{FF2B5EF4-FFF2-40B4-BE49-F238E27FC236}">
                  <a16:creationId xmlns:a16="http://schemas.microsoft.com/office/drawing/2014/main" id="{2D563338-10CD-0C42-901C-B586DF6080B5}"/>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9" name="円/楕円 148">
              <a:extLst>
                <a:ext uri="{FF2B5EF4-FFF2-40B4-BE49-F238E27FC236}">
                  <a16:creationId xmlns:a16="http://schemas.microsoft.com/office/drawing/2014/main" id="{F4022BD0-903F-5244-82AC-A81C9E5EE38D}"/>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0" name="正方形/長方形 149">
              <a:extLst>
                <a:ext uri="{FF2B5EF4-FFF2-40B4-BE49-F238E27FC236}">
                  <a16:creationId xmlns:a16="http://schemas.microsoft.com/office/drawing/2014/main" id="{2556500F-EBFF-D648-9B34-041289827C7A}"/>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151" name="円/楕円 150">
              <a:extLst>
                <a:ext uri="{FF2B5EF4-FFF2-40B4-BE49-F238E27FC236}">
                  <a16:creationId xmlns:a16="http://schemas.microsoft.com/office/drawing/2014/main" id="{547E77C1-304C-4A44-BEED-C371866F42C3}"/>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2" name="円/楕円 151">
              <a:extLst>
                <a:ext uri="{FF2B5EF4-FFF2-40B4-BE49-F238E27FC236}">
                  <a16:creationId xmlns:a16="http://schemas.microsoft.com/office/drawing/2014/main" id="{CA4A2981-D90A-034B-AF8F-C708B2437F49}"/>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3" name="正方形/長方形 152">
              <a:extLst>
                <a:ext uri="{FF2B5EF4-FFF2-40B4-BE49-F238E27FC236}">
                  <a16:creationId xmlns:a16="http://schemas.microsoft.com/office/drawing/2014/main" id="{4CEF22F1-3D2C-9C4C-996A-82BB4C23B253}"/>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154" name="円/楕円 153">
              <a:extLst>
                <a:ext uri="{FF2B5EF4-FFF2-40B4-BE49-F238E27FC236}">
                  <a16:creationId xmlns:a16="http://schemas.microsoft.com/office/drawing/2014/main" id="{6A61F0DA-7E88-4E46-9B28-660D26478F22}"/>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5" name="円/楕円 154">
              <a:extLst>
                <a:ext uri="{FF2B5EF4-FFF2-40B4-BE49-F238E27FC236}">
                  <a16:creationId xmlns:a16="http://schemas.microsoft.com/office/drawing/2014/main" id="{C250285D-C058-DB4D-B1C4-EFEDBDF153A2}"/>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6" name="正方形/長方形 155">
              <a:extLst>
                <a:ext uri="{FF2B5EF4-FFF2-40B4-BE49-F238E27FC236}">
                  <a16:creationId xmlns:a16="http://schemas.microsoft.com/office/drawing/2014/main" id="{0A3C2AD2-BB32-A44F-8DE8-B8720A355E48}"/>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157" name="円/楕円 156">
              <a:extLst>
                <a:ext uri="{FF2B5EF4-FFF2-40B4-BE49-F238E27FC236}">
                  <a16:creationId xmlns:a16="http://schemas.microsoft.com/office/drawing/2014/main" id="{73D8A404-7D1B-C64F-ADCC-342B28B69294}"/>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8" name="円/楕円 157">
              <a:extLst>
                <a:ext uri="{FF2B5EF4-FFF2-40B4-BE49-F238E27FC236}">
                  <a16:creationId xmlns:a16="http://schemas.microsoft.com/office/drawing/2014/main" id="{CCE602D6-0B1C-B246-B79A-13D681989C71}"/>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9" name="円/楕円 158">
              <a:extLst>
                <a:ext uri="{FF2B5EF4-FFF2-40B4-BE49-F238E27FC236}">
                  <a16:creationId xmlns:a16="http://schemas.microsoft.com/office/drawing/2014/main" id="{78DB2958-70F1-294A-829F-7199A4259F3F}"/>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0" name="円/楕円 159">
              <a:extLst>
                <a:ext uri="{FF2B5EF4-FFF2-40B4-BE49-F238E27FC236}">
                  <a16:creationId xmlns:a16="http://schemas.microsoft.com/office/drawing/2014/main" id="{A9333243-3622-A44A-A67C-6AEA09296F22}"/>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1" name="円/楕円 160">
              <a:extLst>
                <a:ext uri="{FF2B5EF4-FFF2-40B4-BE49-F238E27FC236}">
                  <a16:creationId xmlns:a16="http://schemas.microsoft.com/office/drawing/2014/main" id="{580D4848-9EB5-834F-A9B0-489A43754148}"/>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2" name="円/楕円 161">
              <a:extLst>
                <a:ext uri="{FF2B5EF4-FFF2-40B4-BE49-F238E27FC236}">
                  <a16:creationId xmlns:a16="http://schemas.microsoft.com/office/drawing/2014/main" id="{2EF79D9C-DDFD-7342-BAEF-6E2D0FDDF816}"/>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3" name="円/楕円 162">
              <a:extLst>
                <a:ext uri="{FF2B5EF4-FFF2-40B4-BE49-F238E27FC236}">
                  <a16:creationId xmlns:a16="http://schemas.microsoft.com/office/drawing/2014/main" id="{B4BE831F-DFEF-C64A-8BD4-C49FA2484A6F}"/>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172" name="グループ化 171">
            <a:extLst>
              <a:ext uri="{FF2B5EF4-FFF2-40B4-BE49-F238E27FC236}">
                <a16:creationId xmlns:a16="http://schemas.microsoft.com/office/drawing/2014/main" id="{663C26FD-CE98-8C47-880C-7A8CD98C29A7}"/>
              </a:ext>
            </a:extLst>
          </p:cNvPr>
          <p:cNvGrpSpPr/>
          <p:nvPr/>
        </p:nvGrpSpPr>
        <p:grpSpPr>
          <a:xfrm>
            <a:off x="3251685" y="1059552"/>
            <a:ext cx="961674" cy="1433344"/>
            <a:chOff x="3251684" y="1059552"/>
            <a:chExt cx="1319443" cy="1966588"/>
          </a:xfrm>
        </p:grpSpPr>
        <p:sp>
          <p:nvSpPr>
            <p:cNvPr id="59" name="円柱 58">
              <a:extLst>
                <a:ext uri="{FF2B5EF4-FFF2-40B4-BE49-F238E27FC236}">
                  <a16:creationId xmlns:a16="http://schemas.microsoft.com/office/drawing/2014/main" id="{32C0B371-FB11-4F47-B221-FB7556EBAFD6}"/>
                </a:ext>
              </a:extLst>
            </p:cNvPr>
            <p:cNvSpPr/>
            <p:nvPr/>
          </p:nvSpPr>
          <p:spPr>
            <a:xfrm>
              <a:off x="3251684" y="1311580"/>
              <a:ext cx="563359" cy="749268"/>
            </a:xfrm>
            <a:prstGeom prst="can">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4" name="円柱 163">
              <a:extLst>
                <a:ext uri="{FF2B5EF4-FFF2-40B4-BE49-F238E27FC236}">
                  <a16:creationId xmlns:a16="http://schemas.microsoft.com/office/drawing/2014/main" id="{560CA088-3A90-8243-9B0D-07011E8753AE}"/>
                </a:ext>
              </a:extLst>
            </p:cNvPr>
            <p:cNvSpPr/>
            <p:nvPr/>
          </p:nvSpPr>
          <p:spPr>
            <a:xfrm>
              <a:off x="3251684" y="2276872"/>
              <a:ext cx="563359" cy="749268"/>
            </a:xfrm>
            <a:prstGeom prst="can">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5" name="円柱 164">
              <a:extLst>
                <a:ext uri="{FF2B5EF4-FFF2-40B4-BE49-F238E27FC236}">
                  <a16:creationId xmlns:a16="http://schemas.microsoft.com/office/drawing/2014/main" id="{FCB09909-68BF-5049-9AEC-FDB623C6FD07}"/>
                </a:ext>
              </a:extLst>
            </p:cNvPr>
            <p:cNvSpPr/>
            <p:nvPr/>
          </p:nvSpPr>
          <p:spPr>
            <a:xfrm>
              <a:off x="4007768" y="2024844"/>
              <a:ext cx="563359" cy="749268"/>
            </a:xfrm>
            <a:prstGeom prst="can">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6" name="円柱 165">
              <a:extLst>
                <a:ext uri="{FF2B5EF4-FFF2-40B4-BE49-F238E27FC236}">
                  <a16:creationId xmlns:a16="http://schemas.microsoft.com/office/drawing/2014/main" id="{C3A5158C-5ECA-E043-888B-CF6E776C10B2}"/>
                </a:ext>
              </a:extLst>
            </p:cNvPr>
            <p:cNvSpPr/>
            <p:nvPr/>
          </p:nvSpPr>
          <p:spPr>
            <a:xfrm>
              <a:off x="4007768" y="1059552"/>
              <a:ext cx="563359" cy="749268"/>
            </a:xfrm>
            <a:prstGeom prst="can">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174" name="正方形/長方形 173">
            <a:extLst>
              <a:ext uri="{FF2B5EF4-FFF2-40B4-BE49-F238E27FC236}">
                <a16:creationId xmlns:a16="http://schemas.microsoft.com/office/drawing/2014/main" id="{847BEF8D-07C6-764A-AA8D-4F623FAB2F3B}"/>
              </a:ext>
            </a:extLst>
          </p:cNvPr>
          <p:cNvSpPr/>
          <p:nvPr/>
        </p:nvSpPr>
        <p:spPr>
          <a:xfrm>
            <a:off x="191344" y="6507995"/>
            <a:ext cx="11881320" cy="350005"/>
          </a:xfrm>
          <a:prstGeom prst="rect">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直方体 176">
            <a:extLst>
              <a:ext uri="{FF2B5EF4-FFF2-40B4-BE49-F238E27FC236}">
                <a16:creationId xmlns:a16="http://schemas.microsoft.com/office/drawing/2014/main" id="{E6FAE80A-5AA6-4C43-BDC4-09B6C2064A1A}"/>
              </a:ext>
            </a:extLst>
          </p:cNvPr>
          <p:cNvSpPr/>
          <p:nvPr/>
        </p:nvSpPr>
        <p:spPr>
          <a:xfrm>
            <a:off x="6600056" y="4581128"/>
            <a:ext cx="574438" cy="720080"/>
          </a:xfrm>
          <a:prstGeom prst="cub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78" name="正方形/長方形 177">
            <a:extLst>
              <a:ext uri="{FF2B5EF4-FFF2-40B4-BE49-F238E27FC236}">
                <a16:creationId xmlns:a16="http://schemas.microsoft.com/office/drawing/2014/main" id="{74C51D47-C9C1-124A-9424-7907687AF5C2}"/>
              </a:ext>
            </a:extLst>
          </p:cNvPr>
          <p:cNvSpPr/>
          <p:nvPr/>
        </p:nvSpPr>
        <p:spPr>
          <a:xfrm>
            <a:off x="6240016" y="4005064"/>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コース外の</a:t>
            </a:r>
            <a:endParaRPr kumimoji="1" lang="en-US" altLang="ja-JP" sz="1400" dirty="0">
              <a:solidFill>
                <a:schemeClr val="tx1"/>
              </a:solidFill>
            </a:endParaRPr>
          </a:p>
          <a:p>
            <a:pPr algn="ctr"/>
            <a:r>
              <a:rPr kumimoji="1" lang="ja-JP" altLang="en-US" sz="1400">
                <a:solidFill>
                  <a:schemeClr val="tx1"/>
                </a:solidFill>
              </a:rPr>
              <a:t>障害物</a:t>
            </a:r>
          </a:p>
        </p:txBody>
      </p:sp>
      <p:sp>
        <p:nvSpPr>
          <p:cNvPr id="179" name="スマイル 178">
            <a:extLst>
              <a:ext uri="{FF2B5EF4-FFF2-40B4-BE49-F238E27FC236}">
                <a16:creationId xmlns:a16="http://schemas.microsoft.com/office/drawing/2014/main" id="{A4D934E4-35B8-924E-A2FE-F1DA42DEA486}"/>
              </a:ext>
            </a:extLst>
          </p:cNvPr>
          <p:cNvSpPr/>
          <p:nvPr/>
        </p:nvSpPr>
        <p:spPr>
          <a:xfrm>
            <a:off x="11211272" y="476672"/>
            <a:ext cx="576064" cy="576064"/>
          </a:xfrm>
          <a:prstGeom prst="smileyFace">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0" name="正方形/長方形 179">
            <a:extLst>
              <a:ext uri="{FF2B5EF4-FFF2-40B4-BE49-F238E27FC236}">
                <a16:creationId xmlns:a16="http://schemas.microsoft.com/office/drawing/2014/main" id="{656EF5C8-B6BD-6E40-9929-9B6027BACD07}"/>
              </a:ext>
            </a:extLst>
          </p:cNvPr>
          <p:cNvSpPr/>
          <p:nvPr/>
        </p:nvSpPr>
        <p:spPr>
          <a:xfrm>
            <a:off x="10920536" y="1124744"/>
            <a:ext cx="1157536"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PC</a:t>
            </a:r>
            <a:r>
              <a:rPr lang="ja-JP" altLang="en-US" sz="1400">
                <a:solidFill>
                  <a:schemeClr val="tx1"/>
                </a:solidFill>
              </a:rPr>
              <a:t>操作者</a:t>
            </a:r>
            <a:endParaRPr kumimoji="1" lang="ja-JP" altLang="en-US" sz="1400">
              <a:solidFill>
                <a:schemeClr val="tx1"/>
              </a:solidFill>
            </a:endParaRPr>
          </a:p>
        </p:txBody>
      </p:sp>
      <p:sp>
        <p:nvSpPr>
          <p:cNvPr id="181" name="スマイル 180">
            <a:extLst>
              <a:ext uri="{FF2B5EF4-FFF2-40B4-BE49-F238E27FC236}">
                <a16:creationId xmlns:a16="http://schemas.microsoft.com/office/drawing/2014/main" id="{4E30AD36-02C8-D248-9F07-9CC7A9B60679}"/>
              </a:ext>
            </a:extLst>
          </p:cNvPr>
          <p:cNvSpPr/>
          <p:nvPr/>
        </p:nvSpPr>
        <p:spPr>
          <a:xfrm>
            <a:off x="11211272" y="2272502"/>
            <a:ext cx="576064" cy="576064"/>
          </a:xfrm>
          <a:prstGeom prst="smileyFace">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2" name="正方形/長方形 181">
            <a:extLst>
              <a:ext uri="{FF2B5EF4-FFF2-40B4-BE49-F238E27FC236}">
                <a16:creationId xmlns:a16="http://schemas.microsoft.com/office/drawing/2014/main" id="{5CFFDD21-7249-134D-9CA0-7C596189025C}"/>
              </a:ext>
            </a:extLst>
          </p:cNvPr>
          <p:cNvSpPr/>
          <p:nvPr/>
        </p:nvSpPr>
        <p:spPr>
          <a:xfrm>
            <a:off x="10920536" y="2924944"/>
            <a:ext cx="1157536"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走行体</a:t>
            </a:r>
            <a:endParaRPr lang="en-US" altLang="ja-JP" sz="1400" dirty="0">
              <a:solidFill>
                <a:schemeClr val="tx1"/>
              </a:solidFill>
            </a:endParaRPr>
          </a:p>
          <a:p>
            <a:pPr algn="ctr"/>
            <a:r>
              <a:rPr lang="ja-JP" altLang="en-US" sz="1400">
                <a:solidFill>
                  <a:schemeClr val="tx1"/>
                </a:solidFill>
              </a:rPr>
              <a:t>操作者</a:t>
            </a:r>
            <a:endParaRPr kumimoji="1" lang="ja-JP" altLang="en-US" sz="1400">
              <a:solidFill>
                <a:schemeClr val="tx1"/>
              </a:solidFill>
            </a:endParaRPr>
          </a:p>
        </p:txBody>
      </p:sp>
      <p:grpSp>
        <p:nvGrpSpPr>
          <p:cNvPr id="194" name="グループ化 193">
            <a:extLst>
              <a:ext uri="{FF2B5EF4-FFF2-40B4-BE49-F238E27FC236}">
                <a16:creationId xmlns:a16="http://schemas.microsoft.com/office/drawing/2014/main" id="{C4A4D23D-29E8-9640-B664-F7E2128F9833}"/>
              </a:ext>
            </a:extLst>
          </p:cNvPr>
          <p:cNvGrpSpPr/>
          <p:nvPr/>
        </p:nvGrpSpPr>
        <p:grpSpPr>
          <a:xfrm>
            <a:off x="4048298" y="3429000"/>
            <a:ext cx="2439220" cy="3240360"/>
            <a:chOff x="4048298" y="3429000"/>
            <a:chExt cx="2439220" cy="3240360"/>
          </a:xfrm>
        </p:grpSpPr>
        <p:sp>
          <p:nvSpPr>
            <p:cNvPr id="187" name="正方形/長方形 186">
              <a:extLst>
                <a:ext uri="{FF2B5EF4-FFF2-40B4-BE49-F238E27FC236}">
                  <a16:creationId xmlns:a16="http://schemas.microsoft.com/office/drawing/2014/main" id="{8132EC50-7F3F-C74E-9717-BCC7032C1811}"/>
                </a:ext>
              </a:extLst>
            </p:cNvPr>
            <p:cNvSpPr/>
            <p:nvPr/>
          </p:nvSpPr>
          <p:spPr>
            <a:xfrm>
              <a:off x="4908275" y="3429000"/>
              <a:ext cx="71926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照明</a:t>
              </a:r>
              <a:endParaRPr kumimoji="1" lang="ja-JP" altLang="en-US" sz="1400">
                <a:solidFill>
                  <a:schemeClr val="tx1"/>
                </a:solidFill>
              </a:endParaRPr>
            </a:p>
          </p:txBody>
        </p:sp>
        <p:grpSp>
          <p:nvGrpSpPr>
            <p:cNvPr id="193" name="グループ化 192">
              <a:extLst>
                <a:ext uri="{FF2B5EF4-FFF2-40B4-BE49-F238E27FC236}">
                  <a16:creationId xmlns:a16="http://schemas.microsoft.com/office/drawing/2014/main" id="{911AC093-DD57-BA4B-A5A3-273FE0D4BFBD}"/>
                </a:ext>
              </a:extLst>
            </p:cNvPr>
            <p:cNvGrpSpPr/>
            <p:nvPr/>
          </p:nvGrpSpPr>
          <p:grpSpPr>
            <a:xfrm>
              <a:off x="4048298" y="3789040"/>
              <a:ext cx="2439220" cy="2880320"/>
              <a:chOff x="4048298" y="3789040"/>
              <a:chExt cx="2439220" cy="2880320"/>
            </a:xfrm>
          </p:grpSpPr>
          <p:sp>
            <p:nvSpPr>
              <p:cNvPr id="184" name="円/楕円 183">
                <a:extLst>
                  <a:ext uri="{FF2B5EF4-FFF2-40B4-BE49-F238E27FC236}">
                    <a16:creationId xmlns:a16="http://schemas.microsoft.com/office/drawing/2014/main" id="{834EF205-064A-6642-865A-4C186129DF3A}"/>
                  </a:ext>
                </a:extLst>
              </p:cNvPr>
              <p:cNvSpPr/>
              <p:nvPr/>
            </p:nvSpPr>
            <p:spPr>
              <a:xfrm>
                <a:off x="4048298" y="5342358"/>
                <a:ext cx="2439220" cy="1327002"/>
              </a:xfrm>
              <a:prstGeom prst="ellipse">
                <a:avLst/>
              </a:prstGeom>
              <a:solidFill>
                <a:srgbClr val="DEEBF7">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星 7 185">
                <a:extLst>
                  <a:ext uri="{FF2B5EF4-FFF2-40B4-BE49-F238E27FC236}">
                    <a16:creationId xmlns:a16="http://schemas.microsoft.com/office/drawing/2014/main" id="{EECD328D-6FC7-AD4D-8192-C2EE1A2BF4F8}"/>
                  </a:ext>
                </a:extLst>
              </p:cNvPr>
              <p:cNvSpPr/>
              <p:nvPr/>
            </p:nvSpPr>
            <p:spPr>
              <a:xfrm>
                <a:off x="5056410" y="3789040"/>
                <a:ext cx="432048" cy="432048"/>
              </a:xfrm>
              <a:prstGeom prst="star7">
                <a:avLst/>
              </a:prstGeom>
              <a:solidFill>
                <a:srgbClr val="DEEBF7">
                  <a:alpha val="14902"/>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89" name="直線コネクタ 188">
                <a:extLst>
                  <a:ext uri="{FF2B5EF4-FFF2-40B4-BE49-F238E27FC236}">
                    <a16:creationId xmlns:a16="http://schemas.microsoft.com/office/drawing/2014/main" id="{C4C513DF-7254-8D48-B76B-CAFE86DA4009}"/>
                  </a:ext>
                </a:extLst>
              </p:cNvPr>
              <p:cNvCxnSpPr>
                <a:stCxn id="184" idx="2"/>
                <a:endCxn id="186" idx="3"/>
              </p:cNvCxnSpPr>
              <p:nvPr/>
            </p:nvCxnSpPr>
            <p:spPr>
              <a:xfrm flipV="1">
                <a:off x="4048298" y="4221090"/>
                <a:ext cx="1127997" cy="17847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CA9F8938-FEDC-A64E-9B93-01E49F17EF7D}"/>
                  </a:ext>
                </a:extLst>
              </p:cNvPr>
              <p:cNvCxnSpPr>
                <a:stCxn id="184" idx="6"/>
                <a:endCxn id="186" idx="2"/>
              </p:cNvCxnSpPr>
              <p:nvPr/>
            </p:nvCxnSpPr>
            <p:spPr>
              <a:xfrm flipH="1" flipV="1">
                <a:off x="5368573" y="4221090"/>
                <a:ext cx="1118945" cy="1784769"/>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202" name="グループ化 201">
            <a:extLst>
              <a:ext uri="{FF2B5EF4-FFF2-40B4-BE49-F238E27FC236}">
                <a16:creationId xmlns:a16="http://schemas.microsoft.com/office/drawing/2014/main" id="{19955324-E8F0-8E4A-A841-60BDF8D22E31}"/>
              </a:ext>
            </a:extLst>
          </p:cNvPr>
          <p:cNvGrpSpPr/>
          <p:nvPr/>
        </p:nvGrpSpPr>
        <p:grpSpPr>
          <a:xfrm>
            <a:off x="407368" y="3429000"/>
            <a:ext cx="2439220" cy="3240360"/>
            <a:chOff x="407368" y="3429000"/>
            <a:chExt cx="2439220" cy="3240360"/>
          </a:xfrm>
        </p:grpSpPr>
        <p:sp>
          <p:nvSpPr>
            <p:cNvPr id="196" name="正方形/長方形 195">
              <a:extLst>
                <a:ext uri="{FF2B5EF4-FFF2-40B4-BE49-F238E27FC236}">
                  <a16:creationId xmlns:a16="http://schemas.microsoft.com/office/drawing/2014/main" id="{EEEA3E9D-5672-754C-B025-C6F58EEDC1D1}"/>
                </a:ext>
              </a:extLst>
            </p:cNvPr>
            <p:cNvSpPr/>
            <p:nvPr/>
          </p:nvSpPr>
          <p:spPr>
            <a:xfrm>
              <a:off x="1267345" y="3429000"/>
              <a:ext cx="71926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照明</a:t>
              </a:r>
              <a:endParaRPr kumimoji="1" lang="ja-JP" altLang="en-US" sz="1400">
                <a:solidFill>
                  <a:schemeClr val="tx1"/>
                </a:solidFill>
              </a:endParaRPr>
            </a:p>
          </p:txBody>
        </p:sp>
        <p:sp>
          <p:nvSpPr>
            <p:cNvPr id="198" name="円/楕円 197">
              <a:extLst>
                <a:ext uri="{FF2B5EF4-FFF2-40B4-BE49-F238E27FC236}">
                  <a16:creationId xmlns:a16="http://schemas.microsoft.com/office/drawing/2014/main" id="{ABD107B4-4E93-A641-BF0F-FD20584F8755}"/>
                </a:ext>
              </a:extLst>
            </p:cNvPr>
            <p:cNvSpPr/>
            <p:nvPr/>
          </p:nvSpPr>
          <p:spPr>
            <a:xfrm>
              <a:off x="407368" y="5342358"/>
              <a:ext cx="2439220" cy="1327002"/>
            </a:xfrm>
            <a:prstGeom prst="ellipse">
              <a:avLst/>
            </a:prstGeom>
            <a:solidFill>
              <a:schemeClr val="accent4">
                <a:lumMod val="20000"/>
                <a:lumOff val="80000"/>
                <a:alpha val="14902"/>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星 7 198">
              <a:extLst>
                <a:ext uri="{FF2B5EF4-FFF2-40B4-BE49-F238E27FC236}">
                  <a16:creationId xmlns:a16="http://schemas.microsoft.com/office/drawing/2014/main" id="{6FFDA904-DC4A-BF46-A370-C2D03E277AFD}"/>
                </a:ext>
              </a:extLst>
            </p:cNvPr>
            <p:cNvSpPr/>
            <p:nvPr/>
          </p:nvSpPr>
          <p:spPr>
            <a:xfrm>
              <a:off x="1415480" y="3789040"/>
              <a:ext cx="432048" cy="432048"/>
            </a:xfrm>
            <a:prstGeom prst="star7">
              <a:avLst/>
            </a:prstGeom>
            <a:solidFill>
              <a:schemeClr val="accent4">
                <a:lumMod val="20000"/>
                <a:lumOff val="80000"/>
                <a:alpha val="14902"/>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200" name="直線コネクタ 199">
              <a:extLst>
                <a:ext uri="{FF2B5EF4-FFF2-40B4-BE49-F238E27FC236}">
                  <a16:creationId xmlns:a16="http://schemas.microsoft.com/office/drawing/2014/main" id="{34CAA238-56BF-1048-BD00-D3F41F132014}"/>
                </a:ext>
              </a:extLst>
            </p:cNvPr>
            <p:cNvCxnSpPr>
              <a:stCxn id="198" idx="2"/>
              <a:endCxn id="199" idx="3"/>
            </p:cNvCxnSpPr>
            <p:nvPr/>
          </p:nvCxnSpPr>
          <p:spPr>
            <a:xfrm flipV="1">
              <a:off x="407368" y="4221090"/>
              <a:ext cx="1127997" cy="1784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C783B02F-890C-DA47-AA9B-FDA8683B5831}"/>
                </a:ext>
              </a:extLst>
            </p:cNvPr>
            <p:cNvCxnSpPr>
              <a:stCxn id="198" idx="6"/>
              <a:endCxn id="199" idx="2"/>
            </p:cNvCxnSpPr>
            <p:nvPr/>
          </p:nvCxnSpPr>
          <p:spPr>
            <a:xfrm flipH="1" flipV="1">
              <a:off x="1727643" y="4221090"/>
              <a:ext cx="1118945" cy="1784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04" name="正方形/長方形 203">
            <a:extLst>
              <a:ext uri="{FF2B5EF4-FFF2-40B4-BE49-F238E27FC236}">
                <a16:creationId xmlns:a16="http://schemas.microsoft.com/office/drawing/2014/main" id="{0FF69720-A931-AD48-BE0A-1AD07AC7F298}"/>
              </a:ext>
            </a:extLst>
          </p:cNvPr>
          <p:cNvSpPr/>
          <p:nvPr/>
        </p:nvSpPr>
        <p:spPr>
          <a:xfrm>
            <a:off x="7680176" y="6165304"/>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コース</a:t>
            </a:r>
          </a:p>
        </p:txBody>
      </p:sp>
      <p:sp>
        <p:nvSpPr>
          <p:cNvPr id="205" name="正方形/長方形 204">
            <a:extLst>
              <a:ext uri="{FF2B5EF4-FFF2-40B4-BE49-F238E27FC236}">
                <a16:creationId xmlns:a16="http://schemas.microsoft.com/office/drawing/2014/main" id="{9210A4B2-0202-D943-862B-74FD6C4EF43F}"/>
              </a:ext>
            </a:extLst>
          </p:cNvPr>
          <p:cNvSpPr/>
          <p:nvPr/>
        </p:nvSpPr>
        <p:spPr>
          <a:xfrm>
            <a:off x="8832304" y="2996952"/>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走行体</a:t>
            </a:r>
          </a:p>
        </p:txBody>
      </p:sp>
      <p:sp>
        <p:nvSpPr>
          <p:cNvPr id="206" name="正方形/長方形 205">
            <a:extLst>
              <a:ext uri="{FF2B5EF4-FFF2-40B4-BE49-F238E27FC236}">
                <a16:creationId xmlns:a16="http://schemas.microsoft.com/office/drawing/2014/main" id="{78CBF6E0-D10A-5C48-B6AA-368DEE2FBF31}"/>
              </a:ext>
            </a:extLst>
          </p:cNvPr>
          <p:cNvSpPr/>
          <p:nvPr/>
        </p:nvSpPr>
        <p:spPr>
          <a:xfrm>
            <a:off x="2857266" y="5589240"/>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灰色ライン</a:t>
            </a:r>
          </a:p>
        </p:txBody>
      </p:sp>
      <p:sp>
        <p:nvSpPr>
          <p:cNvPr id="207" name="正方形/長方形 206">
            <a:extLst>
              <a:ext uri="{FF2B5EF4-FFF2-40B4-BE49-F238E27FC236}">
                <a16:creationId xmlns:a16="http://schemas.microsoft.com/office/drawing/2014/main" id="{55387B46-D31F-3C45-A8AB-620D59E7A0D0}"/>
              </a:ext>
            </a:extLst>
          </p:cNvPr>
          <p:cNvSpPr/>
          <p:nvPr/>
        </p:nvSpPr>
        <p:spPr>
          <a:xfrm>
            <a:off x="6457666" y="5589240"/>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黒</a:t>
            </a:r>
            <a:r>
              <a:rPr kumimoji="1" lang="ja-JP" altLang="en-US" sz="1400">
                <a:solidFill>
                  <a:schemeClr val="tx1"/>
                </a:solidFill>
              </a:rPr>
              <a:t>色ライン</a:t>
            </a:r>
          </a:p>
        </p:txBody>
      </p:sp>
      <p:sp>
        <p:nvSpPr>
          <p:cNvPr id="208" name="正方形/長方形 207">
            <a:extLst>
              <a:ext uri="{FF2B5EF4-FFF2-40B4-BE49-F238E27FC236}">
                <a16:creationId xmlns:a16="http://schemas.microsoft.com/office/drawing/2014/main" id="{C14B7F6C-70B1-C44E-A2C0-DD1655E23599}"/>
              </a:ext>
            </a:extLst>
          </p:cNvPr>
          <p:cNvSpPr/>
          <p:nvPr/>
        </p:nvSpPr>
        <p:spPr>
          <a:xfrm>
            <a:off x="2207568" y="3284984"/>
            <a:ext cx="1944216"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ブロック並べエリア</a:t>
            </a:r>
            <a:endParaRPr kumimoji="1" lang="ja-JP" altLang="en-US" sz="1400">
              <a:solidFill>
                <a:schemeClr val="tx1"/>
              </a:solidFill>
            </a:endParaRPr>
          </a:p>
        </p:txBody>
      </p:sp>
      <p:sp>
        <p:nvSpPr>
          <p:cNvPr id="209" name="正方形/長方形 208">
            <a:extLst>
              <a:ext uri="{FF2B5EF4-FFF2-40B4-BE49-F238E27FC236}">
                <a16:creationId xmlns:a16="http://schemas.microsoft.com/office/drawing/2014/main" id="{D4D4802C-2A8F-4542-8EFF-A933EE65CC02}"/>
              </a:ext>
            </a:extLst>
          </p:cNvPr>
          <p:cNvSpPr/>
          <p:nvPr/>
        </p:nvSpPr>
        <p:spPr>
          <a:xfrm>
            <a:off x="3647728" y="2492896"/>
            <a:ext cx="115212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ブロック</a:t>
            </a:r>
            <a:endParaRPr kumimoji="1" lang="ja-JP" altLang="en-US" sz="1400">
              <a:solidFill>
                <a:schemeClr val="tx1"/>
              </a:solidFill>
            </a:endParaRPr>
          </a:p>
        </p:txBody>
      </p:sp>
      <p:sp>
        <p:nvSpPr>
          <p:cNvPr id="167" name="正方形/長方形 166">
            <a:extLst>
              <a:ext uri="{FF2B5EF4-FFF2-40B4-BE49-F238E27FC236}">
                <a16:creationId xmlns:a16="http://schemas.microsoft.com/office/drawing/2014/main" id="{E165A1A7-388F-F843-8DB0-8FDB37FA68C9}"/>
              </a:ext>
            </a:extLst>
          </p:cNvPr>
          <p:cNvSpPr/>
          <p:nvPr/>
        </p:nvSpPr>
        <p:spPr>
          <a:xfrm>
            <a:off x="7824192" y="1412776"/>
            <a:ext cx="1368152"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LAN</a:t>
            </a:r>
            <a:r>
              <a:rPr kumimoji="1" lang="ja-JP" altLang="en-US" sz="1400">
                <a:solidFill>
                  <a:schemeClr val="tx1"/>
                </a:solidFill>
              </a:rPr>
              <a:t>ケーブル</a:t>
            </a:r>
          </a:p>
        </p:txBody>
      </p:sp>
      <p:sp>
        <p:nvSpPr>
          <p:cNvPr id="169" name="正方形/長方形 168">
            <a:extLst>
              <a:ext uri="{FF2B5EF4-FFF2-40B4-BE49-F238E27FC236}">
                <a16:creationId xmlns:a16="http://schemas.microsoft.com/office/drawing/2014/main" id="{E8A16788-4FE7-FE41-AB39-8EEB8547A3D0}"/>
              </a:ext>
            </a:extLst>
          </p:cNvPr>
          <p:cNvSpPr/>
          <p:nvPr/>
        </p:nvSpPr>
        <p:spPr>
          <a:xfrm>
            <a:off x="9128720" y="404664"/>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r>
              <a:rPr kumimoji="1" lang="ja-JP" altLang="en-US" sz="1400">
                <a:solidFill>
                  <a:schemeClr val="tx1"/>
                </a:solidFill>
              </a:rPr>
              <a:t>通信機器</a:t>
            </a:r>
          </a:p>
        </p:txBody>
      </p:sp>
      <p:sp>
        <p:nvSpPr>
          <p:cNvPr id="183" name="正方形/長方形 182">
            <a:extLst>
              <a:ext uri="{FF2B5EF4-FFF2-40B4-BE49-F238E27FC236}">
                <a16:creationId xmlns:a16="http://schemas.microsoft.com/office/drawing/2014/main" id="{23C625FB-8F6E-F646-88B3-6DB8A8D189FC}"/>
              </a:ext>
            </a:extLst>
          </p:cNvPr>
          <p:cNvSpPr/>
          <p:nvPr/>
        </p:nvSpPr>
        <p:spPr>
          <a:xfrm>
            <a:off x="8832304" y="2564904"/>
            <a:ext cx="136815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endParaRPr kumimoji="1" lang="ja-JP" altLang="en-US" sz="1400">
              <a:solidFill>
                <a:schemeClr val="tx1"/>
              </a:solidFill>
            </a:endParaRPr>
          </a:p>
        </p:txBody>
      </p:sp>
    </p:spTree>
    <p:extLst>
      <p:ext uri="{BB962C8B-B14F-4D97-AF65-F5344CB8AC3E}">
        <p14:creationId xmlns:p14="http://schemas.microsoft.com/office/powerpoint/2010/main" val="19724534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走行体の走りに関する要求</a:t>
            </a:r>
            <a:endParaRPr kumimoji="1" lang="ja-JP" altLang="en-US">
              <a:solidFill>
                <a:schemeClr val="tx1"/>
              </a:solidFill>
            </a:endParaRPr>
          </a:p>
        </p:txBody>
      </p:sp>
      <p:pic>
        <p:nvPicPr>
          <p:cNvPr id="5" name="Picture 2">
            <a:extLst>
              <a:ext uri="{FF2B5EF4-FFF2-40B4-BE49-F238E27FC236}">
                <a16:creationId xmlns:a16="http://schemas.microsoft.com/office/drawing/2014/main" id="{6355C1F0-0BC4-434A-9EF7-691CC78DB5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92" t="31497" r="1195" b="1542"/>
          <a:stretch/>
        </p:blipFill>
        <p:spPr bwMode="auto">
          <a:xfrm>
            <a:off x="119336" y="548680"/>
            <a:ext cx="12072664" cy="504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正方形/長方形 2">
            <a:extLst>
              <a:ext uri="{FF2B5EF4-FFF2-40B4-BE49-F238E27FC236}">
                <a16:creationId xmlns:a16="http://schemas.microsoft.com/office/drawing/2014/main" id="{AB2DC209-2D49-ED48-A28A-5235BB16A756}"/>
              </a:ext>
            </a:extLst>
          </p:cNvPr>
          <p:cNvSpPr/>
          <p:nvPr/>
        </p:nvSpPr>
        <p:spPr>
          <a:xfrm>
            <a:off x="119336" y="4293096"/>
            <a:ext cx="1080120" cy="57606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4FDE3D7F-84F9-344F-9C6B-86A603DC6CF1}"/>
              </a:ext>
            </a:extLst>
          </p:cNvPr>
          <p:cNvSpPr/>
          <p:nvPr/>
        </p:nvSpPr>
        <p:spPr>
          <a:xfrm>
            <a:off x="10632504" y="4888295"/>
            <a:ext cx="1440160" cy="57606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5D5E8653-064D-DB49-9A91-B200665F5761}"/>
              </a:ext>
            </a:extLst>
          </p:cNvPr>
          <p:cNvSpPr/>
          <p:nvPr/>
        </p:nvSpPr>
        <p:spPr>
          <a:xfrm>
            <a:off x="5447928" y="2564904"/>
            <a:ext cx="1728192" cy="57606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5" name="正方形/長方形 14">
            <a:extLst>
              <a:ext uri="{FF2B5EF4-FFF2-40B4-BE49-F238E27FC236}">
                <a16:creationId xmlns:a16="http://schemas.microsoft.com/office/drawing/2014/main" id="{52AF8D6F-4DC0-574B-AA11-63A1C9877C31}"/>
              </a:ext>
            </a:extLst>
          </p:cNvPr>
          <p:cNvSpPr/>
          <p:nvPr/>
        </p:nvSpPr>
        <p:spPr>
          <a:xfrm>
            <a:off x="-24680" y="6437149"/>
            <a:ext cx="12192000" cy="44823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これからの要求から走りに関する要件を次のページに示す</a:t>
            </a:r>
          </a:p>
        </p:txBody>
      </p:sp>
    </p:spTree>
    <p:extLst>
      <p:ext uri="{BB962C8B-B14F-4D97-AF65-F5344CB8AC3E}">
        <p14:creationId xmlns:p14="http://schemas.microsoft.com/office/powerpoint/2010/main" val="21189189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走行体の走りに関する</a:t>
            </a:r>
            <a:r>
              <a:rPr lang="ja-JP" altLang="en-US" dirty="0" smtClean="0">
                <a:solidFill>
                  <a:schemeClr val="tx1"/>
                </a:solidFill>
              </a:rPr>
              <a:t>要件　前後運動</a:t>
            </a:r>
            <a:endParaRPr kumimoji="1" lang="ja-JP" altLang="en-US" dirty="0">
              <a:solidFill>
                <a:schemeClr val="tx1"/>
              </a:solidFill>
            </a:endParaRPr>
          </a:p>
        </p:txBody>
      </p:sp>
      <p:sp>
        <p:nvSpPr>
          <p:cNvPr id="2" name="フリーフォーム 1">
            <a:extLst>
              <a:ext uri="{FF2B5EF4-FFF2-40B4-BE49-F238E27FC236}">
                <a16:creationId xmlns:a16="http://schemas.microsoft.com/office/drawing/2014/main" id="{C1CF671C-1973-BB4B-8499-D925431031F9}"/>
              </a:ext>
            </a:extLst>
          </p:cNvPr>
          <p:cNvSpPr/>
          <p:nvPr/>
        </p:nvSpPr>
        <p:spPr>
          <a:xfrm>
            <a:off x="1343472" y="725056"/>
            <a:ext cx="5472608" cy="176784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3133FDFE-F698-A04B-87BA-855249F0A8F3}"/>
              </a:ext>
            </a:extLst>
          </p:cNvPr>
          <p:cNvSpPr/>
          <p:nvPr/>
        </p:nvSpPr>
        <p:spPr>
          <a:xfrm>
            <a:off x="6802491" y="2272949"/>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sp>
        <p:nvSpPr>
          <p:cNvPr id="9" name="正方形/長方形 8">
            <a:extLst>
              <a:ext uri="{FF2B5EF4-FFF2-40B4-BE49-F238E27FC236}">
                <a16:creationId xmlns:a16="http://schemas.microsoft.com/office/drawing/2014/main" id="{081D1E09-3BB0-984D-8FD1-4FBC6B904AA3}"/>
              </a:ext>
            </a:extLst>
          </p:cNvPr>
          <p:cNvSpPr/>
          <p:nvPr/>
        </p:nvSpPr>
        <p:spPr>
          <a:xfrm>
            <a:off x="695400" y="448235"/>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速度</a:t>
            </a:r>
            <a:r>
              <a:rPr kumimoji="1" lang="en-US" altLang="ja-JP" sz="1600" dirty="0">
                <a:solidFill>
                  <a:schemeClr val="tx1"/>
                </a:solidFill>
              </a:rPr>
              <a:t>[mm/s]</a:t>
            </a:r>
            <a:endParaRPr kumimoji="1" lang="ja-JP" altLang="en-US" sz="1600" dirty="0" err="1">
              <a:solidFill>
                <a:schemeClr val="tx1"/>
              </a:solidFill>
            </a:endParaRPr>
          </a:p>
        </p:txBody>
      </p:sp>
      <p:sp>
        <p:nvSpPr>
          <p:cNvPr id="10" name="正方形/長方形 9">
            <a:extLst>
              <a:ext uri="{FF2B5EF4-FFF2-40B4-BE49-F238E27FC236}">
                <a16:creationId xmlns:a16="http://schemas.microsoft.com/office/drawing/2014/main" id="{EFBEBC3A-DA97-D14C-B158-0FAEC4DA172C}"/>
              </a:ext>
            </a:extLst>
          </p:cNvPr>
          <p:cNvSpPr/>
          <p:nvPr/>
        </p:nvSpPr>
        <p:spPr>
          <a:xfrm>
            <a:off x="551384" y="908720"/>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400</a:t>
            </a:r>
            <a:endParaRPr kumimoji="1" lang="ja-JP" altLang="en-US" sz="1600" dirty="0" err="1">
              <a:solidFill>
                <a:schemeClr val="tx1"/>
              </a:solidFill>
            </a:endParaRPr>
          </a:p>
        </p:txBody>
      </p:sp>
      <p:cxnSp>
        <p:nvCxnSpPr>
          <p:cNvPr id="12" name="直線コネクタ 11">
            <a:extLst>
              <a:ext uri="{FF2B5EF4-FFF2-40B4-BE49-F238E27FC236}">
                <a16:creationId xmlns:a16="http://schemas.microsoft.com/office/drawing/2014/main" id="{498D4C03-132D-8643-8758-A8114DD78FB1}"/>
              </a:ext>
            </a:extLst>
          </p:cNvPr>
          <p:cNvCxnSpPr/>
          <p:nvPr/>
        </p:nvCxnSpPr>
        <p:spPr>
          <a:xfrm>
            <a:off x="1343472" y="1124744"/>
            <a:ext cx="54590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ECBF010-6007-A644-A7E0-0253692D4E3E}"/>
              </a:ext>
            </a:extLst>
          </p:cNvPr>
          <p:cNvCxnSpPr/>
          <p:nvPr/>
        </p:nvCxnSpPr>
        <p:spPr>
          <a:xfrm>
            <a:off x="2711624" y="664259"/>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706824F8-B15C-A64A-B37A-B776CED3A7DD}"/>
              </a:ext>
            </a:extLst>
          </p:cNvPr>
          <p:cNvSpPr/>
          <p:nvPr/>
        </p:nvSpPr>
        <p:spPr>
          <a:xfrm>
            <a:off x="6456039" y="3018148"/>
            <a:ext cx="5616624" cy="1816898"/>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400">
                <a:solidFill>
                  <a:schemeClr val="tx1"/>
                </a:solidFill>
              </a:rPr>
              <a:t>要件</a:t>
            </a:r>
            <a:endParaRPr lang="en-US" altLang="ja-JP" sz="1400" dirty="0">
              <a:solidFill>
                <a:schemeClr val="tx1"/>
              </a:solidFill>
            </a:endParaRPr>
          </a:p>
          <a:p>
            <a:r>
              <a:rPr lang="ja-JP" altLang="en-US" sz="1400">
                <a:solidFill>
                  <a:schemeClr val="tx1"/>
                </a:solidFill>
              </a:rPr>
              <a:t>バッテリ電圧が</a:t>
            </a:r>
            <a:r>
              <a:rPr lang="en-US" altLang="ja-JP" sz="1400" dirty="0">
                <a:solidFill>
                  <a:schemeClr val="tx1"/>
                </a:solidFill>
              </a:rPr>
              <a:t>8〜9[v]</a:t>
            </a:r>
            <a:r>
              <a:rPr lang="ja-JP" altLang="en-US" sz="1400">
                <a:solidFill>
                  <a:schemeClr val="tx1"/>
                </a:solidFill>
              </a:rPr>
              <a:t>の時、</a:t>
            </a:r>
            <a:endParaRPr lang="en-US" altLang="ja-JP" sz="1400" dirty="0">
              <a:solidFill>
                <a:schemeClr val="tx1"/>
              </a:solidFill>
            </a:endParaRPr>
          </a:p>
          <a:p>
            <a:r>
              <a:rPr lang="ja-JP" altLang="en-US" sz="1400">
                <a:solidFill>
                  <a:schemeClr val="tx1"/>
                </a:solidFill>
              </a:rPr>
              <a:t>加速時は加速度を</a:t>
            </a:r>
            <a:r>
              <a:rPr lang="en-US" altLang="ja-JP" sz="1400" dirty="0">
                <a:solidFill>
                  <a:schemeClr val="tx1"/>
                </a:solidFill>
              </a:rPr>
              <a:t>100[mm/s^2]</a:t>
            </a:r>
            <a:r>
              <a:rPr lang="ja-JP" altLang="en-US" sz="1400">
                <a:solidFill>
                  <a:schemeClr val="tx1"/>
                </a:solidFill>
              </a:rPr>
              <a:t>一定に保つこと。</a:t>
            </a:r>
            <a:endParaRPr lang="en-US" altLang="ja-JP" sz="1400" dirty="0">
              <a:solidFill>
                <a:schemeClr val="tx1"/>
              </a:solidFill>
            </a:endParaRPr>
          </a:p>
          <a:p>
            <a:r>
              <a:rPr lang="ja-JP" altLang="en-US" sz="1400">
                <a:solidFill>
                  <a:schemeClr val="tx1"/>
                </a:solidFill>
              </a:rPr>
              <a:t>速度が</a:t>
            </a:r>
            <a:r>
              <a:rPr lang="en-US" altLang="ja-JP" sz="1400" dirty="0">
                <a:solidFill>
                  <a:schemeClr val="tx1"/>
                </a:solidFill>
              </a:rPr>
              <a:t>200[mm/s]</a:t>
            </a:r>
            <a:r>
              <a:rPr lang="ja-JP" altLang="en-US" sz="1400">
                <a:solidFill>
                  <a:schemeClr val="tx1"/>
                </a:solidFill>
              </a:rPr>
              <a:t>に達した場合、加速度は</a:t>
            </a:r>
            <a:r>
              <a:rPr lang="en-US" altLang="ja-JP" sz="1400" dirty="0">
                <a:solidFill>
                  <a:schemeClr val="tx1"/>
                </a:solidFill>
              </a:rPr>
              <a:t>0[mm/s^2]</a:t>
            </a:r>
            <a:r>
              <a:rPr lang="ja-JP" altLang="en-US" sz="1400">
                <a:solidFill>
                  <a:schemeClr val="tx1"/>
                </a:solidFill>
              </a:rPr>
              <a:t>にすること。</a:t>
            </a:r>
            <a:endParaRPr lang="en-US" altLang="ja-JP" sz="1400" dirty="0">
              <a:solidFill>
                <a:schemeClr val="tx1"/>
              </a:solidFill>
            </a:endParaRPr>
          </a:p>
          <a:p>
            <a:r>
              <a:rPr lang="ja-JP" altLang="en-US" sz="1400">
                <a:solidFill>
                  <a:schemeClr val="tx1"/>
                </a:solidFill>
              </a:rPr>
              <a:t>減速時は加速度を</a:t>
            </a:r>
            <a:r>
              <a:rPr lang="en-US" altLang="ja-JP" sz="1400" dirty="0">
                <a:solidFill>
                  <a:schemeClr val="tx1"/>
                </a:solidFill>
              </a:rPr>
              <a:t>-100[mm/s^2]</a:t>
            </a:r>
            <a:r>
              <a:rPr lang="ja-JP" altLang="en-US" sz="1400">
                <a:solidFill>
                  <a:schemeClr val="tx1"/>
                </a:solidFill>
              </a:rPr>
              <a:t>一定に保つこと。</a:t>
            </a:r>
            <a:endParaRPr lang="en-US" altLang="ja-JP" sz="1400" dirty="0">
              <a:solidFill>
                <a:schemeClr val="tx1"/>
              </a:solidFill>
            </a:endParaRPr>
          </a:p>
          <a:p>
            <a:endParaRPr lang="en-US" altLang="ja-JP" sz="1400" dirty="0">
              <a:solidFill>
                <a:schemeClr val="tx1"/>
              </a:solidFill>
            </a:endParaRPr>
          </a:p>
          <a:p>
            <a:r>
              <a:rPr lang="ja-JP" altLang="en-US" sz="1400">
                <a:solidFill>
                  <a:schemeClr val="tx1"/>
                </a:solidFill>
              </a:rPr>
              <a:t>バッテリー電圧が</a:t>
            </a:r>
            <a:r>
              <a:rPr lang="en-US" altLang="ja-JP" sz="1400" dirty="0">
                <a:solidFill>
                  <a:schemeClr val="tx1"/>
                </a:solidFill>
              </a:rPr>
              <a:t>9[v]</a:t>
            </a:r>
            <a:r>
              <a:rPr lang="ja-JP" altLang="en-US" sz="1400">
                <a:solidFill>
                  <a:schemeClr val="tx1"/>
                </a:solidFill>
              </a:rPr>
              <a:t>より大きい　または</a:t>
            </a:r>
            <a:r>
              <a:rPr lang="en-US" altLang="ja-JP" sz="1400" dirty="0">
                <a:solidFill>
                  <a:schemeClr val="tx1"/>
                </a:solidFill>
              </a:rPr>
              <a:t>8[v]</a:t>
            </a:r>
            <a:r>
              <a:rPr lang="ja-JP" altLang="en-US" sz="1400">
                <a:solidFill>
                  <a:schemeClr val="tx1"/>
                </a:solidFill>
              </a:rPr>
              <a:t>以下の時は、</a:t>
            </a:r>
            <a:endParaRPr lang="en-US" altLang="ja-JP" sz="1400" dirty="0">
              <a:solidFill>
                <a:schemeClr val="tx1"/>
              </a:solidFill>
            </a:endParaRPr>
          </a:p>
          <a:p>
            <a:r>
              <a:rPr lang="ja-JP" altLang="en-US" sz="1400">
                <a:solidFill>
                  <a:schemeClr val="tx1"/>
                </a:solidFill>
              </a:rPr>
              <a:t>何も保障しなくてよい。</a:t>
            </a:r>
            <a:endParaRPr lang="en-US" altLang="ja-JP" sz="1400" dirty="0">
              <a:solidFill>
                <a:schemeClr val="tx1"/>
              </a:solidFill>
            </a:endParaRPr>
          </a:p>
          <a:p>
            <a:endParaRPr lang="en-US" altLang="ja-JP" sz="1400" dirty="0">
              <a:solidFill>
                <a:schemeClr val="tx1"/>
              </a:solidFill>
            </a:endParaRPr>
          </a:p>
          <a:p>
            <a:endParaRPr kumimoji="1" lang="ja-JP" altLang="en-US" dirty="0" err="1">
              <a:solidFill>
                <a:schemeClr val="tx1"/>
              </a:solidFill>
            </a:endParaRPr>
          </a:p>
        </p:txBody>
      </p:sp>
      <p:cxnSp>
        <p:nvCxnSpPr>
          <p:cNvPr id="17" name="直線コネクタ 16">
            <a:extLst>
              <a:ext uri="{FF2B5EF4-FFF2-40B4-BE49-F238E27FC236}">
                <a16:creationId xmlns:a16="http://schemas.microsoft.com/office/drawing/2014/main" id="{3388B312-0FD0-184D-BA60-6F3D4146CFB4}"/>
              </a:ext>
            </a:extLst>
          </p:cNvPr>
          <p:cNvCxnSpPr/>
          <p:nvPr/>
        </p:nvCxnSpPr>
        <p:spPr>
          <a:xfrm>
            <a:off x="5159896" y="62068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CF1C5363-FA1D-D444-823B-9ECE759818F1}"/>
              </a:ext>
            </a:extLst>
          </p:cNvPr>
          <p:cNvCxnSpPr/>
          <p:nvPr/>
        </p:nvCxnSpPr>
        <p:spPr>
          <a:xfrm>
            <a:off x="6528048" y="62068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フリーフォーム 19">
            <a:extLst>
              <a:ext uri="{FF2B5EF4-FFF2-40B4-BE49-F238E27FC236}">
                <a16:creationId xmlns:a16="http://schemas.microsoft.com/office/drawing/2014/main" id="{AF2389CD-D043-8140-B056-B50B613FF5A4}"/>
              </a:ext>
            </a:extLst>
          </p:cNvPr>
          <p:cNvSpPr/>
          <p:nvPr/>
        </p:nvSpPr>
        <p:spPr>
          <a:xfrm>
            <a:off x="1347537" y="1126156"/>
            <a:ext cx="5178391" cy="1376412"/>
          </a:xfrm>
          <a:custGeom>
            <a:avLst/>
            <a:gdLst>
              <a:gd name="connsiteX0" fmla="*/ 0 w 5178391"/>
              <a:gd name="connsiteY0" fmla="*/ 1366787 h 1376412"/>
              <a:gd name="connsiteX1" fmla="*/ 1376412 w 5178391"/>
              <a:gd name="connsiteY1" fmla="*/ 0 h 1376412"/>
              <a:gd name="connsiteX2" fmla="*/ 3811604 w 5178391"/>
              <a:gd name="connsiteY2" fmla="*/ 0 h 1376412"/>
              <a:gd name="connsiteX3" fmla="*/ 5178391 w 5178391"/>
              <a:gd name="connsiteY3" fmla="*/ 1376412 h 1376412"/>
            </a:gdLst>
            <a:ahLst/>
            <a:cxnLst>
              <a:cxn ang="0">
                <a:pos x="connsiteX0" y="connsiteY0"/>
              </a:cxn>
              <a:cxn ang="0">
                <a:pos x="connsiteX1" y="connsiteY1"/>
              </a:cxn>
              <a:cxn ang="0">
                <a:pos x="connsiteX2" y="connsiteY2"/>
              </a:cxn>
              <a:cxn ang="0">
                <a:pos x="connsiteX3" y="connsiteY3"/>
              </a:cxn>
            </a:cxnLst>
            <a:rect l="l" t="t" r="r" b="b"/>
            <a:pathLst>
              <a:path w="5178391" h="1376412">
                <a:moveTo>
                  <a:pt x="0" y="1366787"/>
                </a:moveTo>
                <a:lnTo>
                  <a:pt x="1376412" y="0"/>
                </a:lnTo>
                <a:lnTo>
                  <a:pt x="3811604" y="0"/>
                </a:lnTo>
                <a:lnTo>
                  <a:pt x="5178391" y="1376412"/>
                </a:ln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EB51ABC7-6C6A-7142-BE11-B1F9354B3F3C}"/>
              </a:ext>
            </a:extLst>
          </p:cNvPr>
          <p:cNvSpPr/>
          <p:nvPr/>
        </p:nvSpPr>
        <p:spPr>
          <a:xfrm>
            <a:off x="1127448"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22" name="フリーフォーム 21">
            <a:extLst>
              <a:ext uri="{FF2B5EF4-FFF2-40B4-BE49-F238E27FC236}">
                <a16:creationId xmlns:a16="http://schemas.microsoft.com/office/drawing/2014/main" id="{6198E0E1-84AA-8349-AEF4-180F8FC14271}"/>
              </a:ext>
            </a:extLst>
          </p:cNvPr>
          <p:cNvSpPr/>
          <p:nvPr/>
        </p:nvSpPr>
        <p:spPr>
          <a:xfrm>
            <a:off x="1343472" y="1116484"/>
            <a:ext cx="5178391" cy="1376412"/>
          </a:xfrm>
          <a:custGeom>
            <a:avLst/>
            <a:gdLst>
              <a:gd name="connsiteX0" fmla="*/ 0 w 5178391"/>
              <a:gd name="connsiteY0" fmla="*/ 1366787 h 1376412"/>
              <a:gd name="connsiteX1" fmla="*/ 1376412 w 5178391"/>
              <a:gd name="connsiteY1" fmla="*/ 0 h 1376412"/>
              <a:gd name="connsiteX2" fmla="*/ 3811604 w 5178391"/>
              <a:gd name="connsiteY2" fmla="*/ 0 h 1376412"/>
              <a:gd name="connsiteX3" fmla="*/ 5178391 w 5178391"/>
              <a:gd name="connsiteY3" fmla="*/ 1376412 h 1376412"/>
            </a:gdLst>
            <a:ahLst/>
            <a:cxnLst>
              <a:cxn ang="0">
                <a:pos x="connsiteX0" y="connsiteY0"/>
              </a:cxn>
              <a:cxn ang="0">
                <a:pos x="connsiteX1" y="connsiteY1"/>
              </a:cxn>
              <a:cxn ang="0">
                <a:pos x="connsiteX2" y="connsiteY2"/>
              </a:cxn>
              <a:cxn ang="0">
                <a:pos x="connsiteX3" y="connsiteY3"/>
              </a:cxn>
            </a:cxnLst>
            <a:rect l="l" t="t" r="r" b="b"/>
            <a:pathLst>
              <a:path w="5178391" h="1376412">
                <a:moveTo>
                  <a:pt x="0" y="1366787"/>
                </a:moveTo>
                <a:lnTo>
                  <a:pt x="1376412" y="0"/>
                </a:lnTo>
                <a:lnTo>
                  <a:pt x="3811604" y="0"/>
                </a:lnTo>
                <a:lnTo>
                  <a:pt x="5178391" y="1376412"/>
                </a:ln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2" name="グループ化 31">
            <a:extLst>
              <a:ext uri="{FF2B5EF4-FFF2-40B4-BE49-F238E27FC236}">
                <a16:creationId xmlns:a16="http://schemas.microsoft.com/office/drawing/2014/main" id="{7679A530-0F0E-4340-9309-6EBDD71DA538}"/>
              </a:ext>
            </a:extLst>
          </p:cNvPr>
          <p:cNvGrpSpPr/>
          <p:nvPr/>
        </p:nvGrpSpPr>
        <p:grpSpPr>
          <a:xfrm>
            <a:off x="6716081" y="1026884"/>
            <a:ext cx="3181941" cy="432048"/>
            <a:chOff x="6716081" y="1031055"/>
            <a:chExt cx="3181941" cy="432048"/>
          </a:xfrm>
        </p:grpSpPr>
        <p:cxnSp>
          <p:nvCxnSpPr>
            <p:cNvPr id="24" name="直線コネクタ 23">
              <a:extLst>
                <a:ext uri="{FF2B5EF4-FFF2-40B4-BE49-F238E27FC236}">
                  <a16:creationId xmlns:a16="http://schemas.microsoft.com/office/drawing/2014/main" id="{A918F862-3F9A-BC4A-A6C1-6A482849B6CF}"/>
                </a:ext>
              </a:extLst>
            </p:cNvPr>
            <p:cNvCxnSpPr/>
            <p:nvPr/>
          </p:nvCxnSpPr>
          <p:spPr>
            <a:xfrm>
              <a:off x="6716081" y="1232860"/>
              <a:ext cx="661661"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5" name="正方形/長方形 24">
              <a:extLst>
                <a:ext uri="{FF2B5EF4-FFF2-40B4-BE49-F238E27FC236}">
                  <a16:creationId xmlns:a16="http://schemas.microsoft.com/office/drawing/2014/main" id="{CDA574C5-D349-3D48-9D4B-173EDD41B2B7}"/>
                </a:ext>
              </a:extLst>
            </p:cNvPr>
            <p:cNvSpPr/>
            <p:nvPr/>
          </p:nvSpPr>
          <p:spPr>
            <a:xfrm>
              <a:off x="7377742" y="1031055"/>
              <a:ext cx="252028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バッテリ電圧：</a:t>
              </a:r>
              <a:r>
                <a:rPr kumimoji="1" lang="en-US" altLang="ja-JP" sz="1600" dirty="0">
                  <a:solidFill>
                    <a:schemeClr val="tx1"/>
                  </a:solidFill>
                </a:rPr>
                <a:t>8.0[V]</a:t>
              </a:r>
              <a:endParaRPr kumimoji="1" lang="ja-JP" altLang="en-US" sz="1600" dirty="0" err="1">
                <a:solidFill>
                  <a:schemeClr val="tx1"/>
                </a:solidFill>
              </a:endParaRPr>
            </a:p>
          </p:txBody>
        </p:sp>
      </p:grpSp>
      <p:grpSp>
        <p:nvGrpSpPr>
          <p:cNvPr id="31" name="グループ化 30">
            <a:extLst>
              <a:ext uri="{FF2B5EF4-FFF2-40B4-BE49-F238E27FC236}">
                <a16:creationId xmlns:a16="http://schemas.microsoft.com/office/drawing/2014/main" id="{7843754B-2FA8-104B-ADF1-1AA5D1F07504}"/>
              </a:ext>
            </a:extLst>
          </p:cNvPr>
          <p:cNvGrpSpPr/>
          <p:nvPr/>
        </p:nvGrpSpPr>
        <p:grpSpPr>
          <a:xfrm>
            <a:off x="6716081" y="640992"/>
            <a:ext cx="3168352" cy="432048"/>
            <a:chOff x="6729670" y="640992"/>
            <a:chExt cx="3168352" cy="432048"/>
          </a:xfrm>
        </p:grpSpPr>
        <p:cxnSp>
          <p:nvCxnSpPr>
            <p:cNvPr id="26" name="直線コネクタ 25">
              <a:extLst>
                <a:ext uri="{FF2B5EF4-FFF2-40B4-BE49-F238E27FC236}">
                  <a16:creationId xmlns:a16="http://schemas.microsoft.com/office/drawing/2014/main" id="{AF5F6AAB-7DBF-4F48-97BD-4D125C385234}"/>
                </a:ext>
              </a:extLst>
            </p:cNvPr>
            <p:cNvCxnSpPr/>
            <p:nvPr/>
          </p:nvCxnSpPr>
          <p:spPr>
            <a:xfrm>
              <a:off x="6729670" y="872820"/>
              <a:ext cx="6616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正方形/長方形 26">
              <a:extLst>
                <a:ext uri="{FF2B5EF4-FFF2-40B4-BE49-F238E27FC236}">
                  <a16:creationId xmlns:a16="http://schemas.microsoft.com/office/drawing/2014/main" id="{C63EA42F-B45E-B344-A72D-317C0330045A}"/>
                </a:ext>
              </a:extLst>
            </p:cNvPr>
            <p:cNvSpPr/>
            <p:nvPr/>
          </p:nvSpPr>
          <p:spPr>
            <a:xfrm>
              <a:off x="7377742" y="640992"/>
              <a:ext cx="252028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バッテリ電圧：</a:t>
              </a:r>
              <a:r>
                <a:rPr kumimoji="1" lang="en-US" altLang="ja-JP" sz="1600" dirty="0">
                  <a:solidFill>
                    <a:schemeClr val="tx1"/>
                  </a:solidFill>
                </a:rPr>
                <a:t>9.0[V]</a:t>
              </a:r>
              <a:endParaRPr kumimoji="1" lang="ja-JP" altLang="en-US" sz="1600" dirty="0" err="1">
                <a:solidFill>
                  <a:schemeClr val="tx1"/>
                </a:solidFill>
              </a:endParaRPr>
            </a:p>
          </p:txBody>
        </p:sp>
      </p:grpSp>
      <p:sp>
        <p:nvSpPr>
          <p:cNvPr id="28" name="フリーフォーム 27">
            <a:extLst>
              <a:ext uri="{FF2B5EF4-FFF2-40B4-BE49-F238E27FC236}">
                <a16:creationId xmlns:a16="http://schemas.microsoft.com/office/drawing/2014/main" id="{F64686B9-C078-BC41-8064-E39B289D786B}"/>
              </a:ext>
            </a:extLst>
          </p:cNvPr>
          <p:cNvSpPr/>
          <p:nvPr/>
        </p:nvSpPr>
        <p:spPr>
          <a:xfrm>
            <a:off x="1343472" y="1692424"/>
            <a:ext cx="5178391" cy="800472"/>
          </a:xfrm>
          <a:custGeom>
            <a:avLst/>
            <a:gdLst>
              <a:gd name="connsiteX0" fmla="*/ 0 w 5178391"/>
              <a:gd name="connsiteY0" fmla="*/ 1366787 h 1376412"/>
              <a:gd name="connsiteX1" fmla="*/ 1376412 w 5178391"/>
              <a:gd name="connsiteY1" fmla="*/ 0 h 1376412"/>
              <a:gd name="connsiteX2" fmla="*/ 3811604 w 5178391"/>
              <a:gd name="connsiteY2" fmla="*/ 0 h 1376412"/>
              <a:gd name="connsiteX3" fmla="*/ 5178391 w 5178391"/>
              <a:gd name="connsiteY3" fmla="*/ 1376412 h 1376412"/>
            </a:gdLst>
            <a:ahLst/>
            <a:cxnLst>
              <a:cxn ang="0">
                <a:pos x="connsiteX0" y="connsiteY0"/>
              </a:cxn>
              <a:cxn ang="0">
                <a:pos x="connsiteX1" y="connsiteY1"/>
              </a:cxn>
              <a:cxn ang="0">
                <a:pos x="connsiteX2" y="connsiteY2"/>
              </a:cxn>
              <a:cxn ang="0">
                <a:pos x="connsiteX3" y="connsiteY3"/>
              </a:cxn>
            </a:cxnLst>
            <a:rect l="l" t="t" r="r" b="b"/>
            <a:pathLst>
              <a:path w="5178391" h="1376412">
                <a:moveTo>
                  <a:pt x="0" y="1366787"/>
                </a:moveTo>
                <a:lnTo>
                  <a:pt x="1376412" y="0"/>
                </a:lnTo>
                <a:lnTo>
                  <a:pt x="3811604" y="0"/>
                </a:lnTo>
                <a:lnTo>
                  <a:pt x="5178391" y="1376412"/>
                </a:lnTo>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3" name="グループ化 32">
            <a:extLst>
              <a:ext uri="{FF2B5EF4-FFF2-40B4-BE49-F238E27FC236}">
                <a16:creationId xmlns:a16="http://schemas.microsoft.com/office/drawing/2014/main" id="{D6BB27BD-9907-AC4A-BB29-D76658301EB6}"/>
              </a:ext>
            </a:extLst>
          </p:cNvPr>
          <p:cNvGrpSpPr/>
          <p:nvPr/>
        </p:nvGrpSpPr>
        <p:grpSpPr>
          <a:xfrm>
            <a:off x="6716081" y="1412776"/>
            <a:ext cx="3181941" cy="432048"/>
            <a:chOff x="6716081" y="1031055"/>
            <a:chExt cx="3181941" cy="432048"/>
          </a:xfrm>
        </p:grpSpPr>
        <p:cxnSp>
          <p:nvCxnSpPr>
            <p:cNvPr id="34" name="直線コネクタ 33">
              <a:extLst>
                <a:ext uri="{FF2B5EF4-FFF2-40B4-BE49-F238E27FC236}">
                  <a16:creationId xmlns:a16="http://schemas.microsoft.com/office/drawing/2014/main" id="{25BC22DA-E4C3-9E48-8559-6CED71216C7D}"/>
                </a:ext>
              </a:extLst>
            </p:cNvPr>
            <p:cNvCxnSpPr/>
            <p:nvPr/>
          </p:nvCxnSpPr>
          <p:spPr>
            <a:xfrm>
              <a:off x="6716081" y="1232860"/>
              <a:ext cx="661661"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211CC027-D2AF-CE41-A8D2-A96F82EBF0DD}"/>
                </a:ext>
              </a:extLst>
            </p:cNvPr>
            <p:cNvSpPr/>
            <p:nvPr/>
          </p:nvSpPr>
          <p:spPr>
            <a:xfrm>
              <a:off x="7377742" y="1031055"/>
              <a:ext cx="252028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バッテリ電圧：</a:t>
              </a:r>
              <a:r>
                <a:rPr kumimoji="1" lang="en-US" altLang="ja-JP" sz="1600" dirty="0">
                  <a:solidFill>
                    <a:schemeClr val="tx1"/>
                  </a:solidFill>
                </a:rPr>
                <a:t>7.0[V]</a:t>
              </a:r>
              <a:endParaRPr kumimoji="1" lang="ja-JP" altLang="en-US" sz="1600" dirty="0" err="1">
                <a:solidFill>
                  <a:schemeClr val="tx1"/>
                </a:solidFill>
              </a:endParaRPr>
            </a:p>
          </p:txBody>
        </p:sp>
      </p:grpSp>
      <p:sp>
        <p:nvSpPr>
          <p:cNvPr id="36" name="フリーフォーム 35">
            <a:extLst>
              <a:ext uri="{FF2B5EF4-FFF2-40B4-BE49-F238E27FC236}">
                <a16:creationId xmlns:a16="http://schemas.microsoft.com/office/drawing/2014/main" id="{3053FD58-C136-354C-9F56-C8E33AFB441F}"/>
              </a:ext>
            </a:extLst>
          </p:cNvPr>
          <p:cNvSpPr/>
          <p:nvPr/>
        </p:nvSpPr>
        <p:spPr>
          <a:xfrm>
            <a:off x="1343472" y="3461360"/>
            <a:ext cx="5472608" cy="176784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764BCBD2-80F4-FF48-92A0-78FD4548D6C8}"/>
              </a:ext>
            </a:extLst>
          </p:cNvPr>
          <p:cNvSpPr/>
          <p:nvPr/>
        </p:nvSpPr>
        <p:spPr>
          <a:xfrm>
            <a:off x="479376" y="3068960"/>
            <a:ext cx="172819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600">
                <a:solidFill>
                  <a:schemeClr val="tx1"/>
                </a:solidFill>
              </a:rPr>
              <a:t>加速度</a:t>
            </a:r>
            <a:r>
              <a:rPr kumimoji="1" lang="en-US" altLang="ja-JP" sz="1600" dirty="0">
                <a:solidFill>
                  <a:schemeClr val="tx1"/>
                </a:solidFill>
              </a:rPr>
              <a:t>[mm/s^2]</a:t>
            </a:r>
            <a:endParaRPr kumimoji="1" lang="ja-JP" altLang="en-US" sz="1600" dirty="0" err="1">
              <a:solidFill>
                <a:schemeClr val="tx1"/>
              </a:solidFill>
            </a:endParaRPr>
          </a:p>
        </p:txBody>
      </p:sp>
      <p:sp>
        <p:nvSpPr>
          <p:cNvPr id="38" name="正方形/長方形 37">
            <a:extLst>
              <a:ext uri="{FF2B5EF4-FFF2-40B4-BE49-F238E27FC236}">
                <a16:creationId xmlns:a16="http://schemas.microsoft.com/office/drawing/2014/main" id="{0457A0B8-D66E-404F-8288-ADE9B9210690}"/>
              </a:ext>
            </a:extLst>
          </p:cNvPr>
          <p:cNvSpPr/>
          <p:nvPr/>
        </p:nvSpPr>
        <p:spPr>
          <a:xfrm>
            <a:off x="6816080" y="5013176"/>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cxnSp>
        <p:nvCxnSpPr>
          <p:cNvPr id="40" name="直線コネクタ 39">
            <a:extLst>
              <a:ext uri="{FF2B5EF4-FFF2-40B4-BE49-F238E27FC236}">
                <a16:creationId xmlns:a16="http://schemas.microsoft.com/office/drawing/2014/main" id="{06ED3722-9AEA-1649-BC70-82494511B3C7}"/>
              </a:ext>
            </a:extLst>
          </p:cNvPr>
          <p:cNvCxnSpPr>
            <a:cxnSpLocks/>
          </p:cNvCxnSpPr>
          <p:nvPr/>
        </p:nvCxnSpPr>
        <p:spPr>
          <a:xfrm>
            <a:off x="1343472" y="3861048"/>
            <a:ext cx="54590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3" name="正方形/長方形 42">
            <a:extLst>
              <a:ext uri="{FF2B5EF4-FFF2-40B4-BE49-F238E27FC236}">
                <a16:creationId xmlns:a16="http://schemas.microsoft.com/office/drawing/2014/main" id="{838C1902-9A20-2B4A-B5D7-F3AA957A29A5}"/>
              </a:ext>
            </a:extLst>
          </p:cNvPr>
          <p:cNvSpPr/>
          <p:nvPr/>
        </p:nvSpPr>
        <p:spPr>
          <a:xfrm>
            <a:off x="2495600"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sp>
        <p:nvSpPr>
          <p:cNvPr id="44" name="正方形/長方形 43">
            <a:extLst>
              <a:ext uri="{FF2B5EF4-FFF2-40B4-BE49-F238E27FC236}">
                <a16:creationId xmlns:a16="http://schemas.microsoft.com/office/drawing/2014/main" id="{4D8F268D-1C6C-8D4D-95B9-D5D9740B85CD}"/>
              </a:ext>
            </a:extLst>
          </p:cNvPr>
          <p:cNvSpPr/>
          <p:nvPr/>
        </p:nvSpPr>
        <p:spPr>
          <a:xfrm>
            <a:off x="4943872"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t</a:t>
            </a:r>
            <a:endParaRPr kumimoji="1" lang="ja-JP" altLang="en-US" sz="1600" dirty="0" err="1">
              <a:solidFill>
                <a:schemeClr val="tx1"/>
              </a:solidFill>
            </a:endParaRPr>
          </a:p>
        </p:txBody>
      </p:sp>
      <p:sp>
        <p:nvSpPr>
          <p:cNvPr id="45" name="正方形/長方形 44">
            <a:extLst>
              <a:ext uri="{FF2B5EF4-FFF2-40B4-BE49-F238E27FC236}">
                <a16:creationId xmlns:a16="http://schemas.microsoft.com/office/drawing/2014/main" id="{7494A8F0-4D34-B748-BD7D-0CBDAE721714}"/>
              </a:ext>
            </a:extLst>
          </p:cNvPr>
          <p:cNvSpPr/>
          <p:nvPr/>
        </p:nvSpPr>
        <p:spPr>
          <a:xfrm>
            <a:off x="6197217" y="2492896"/>
            <a:ext cx="618863"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t+2</a:t>
            </a:r>
            <a:endParaRPr kumimoji="1" lang="ja-JP" altLang="en-US" sz="1600" dirty="0" err="1">
              <a:solidFill>
                <a:schemeClr val="tx1"/>
              </a:solidFill>
            </a:endParaRPr>
          </a:p>
        </p:txBody>
      </p:sp>
      <p:sp>
        <p:nvSpPr>
          <p:cNvPr id="47" name="正方形/長方形 46">
            <a:extLst>
              <a:ext uri="{FF2B5EF4-FFF2-40B4-BE49-F238E27FC236}">
                <a16:creationId xmlns:a16="http://schemas.microsoft.com/office/drawing/2014/main" id="{7DFAC033-4B88-D64A-B27A-5B1D4EA43931}"/>
              </a:ext>
            </a:extLst>
          </p:cNvPr>
          <p:cNvSpPr/>
          <p:nvPr/>
        </p:nvSpPr>
        <p:spPr>
          <a:xfrm>
            <a:off x="545112" y="3645024"/>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200</a:t>
            </a:r>
            <a:endParaRPr kumimoji="1" lang="ja-JP" altLang="en-US" sz="1600" dirty="0" err="1">
              <a:solidFill>
                <a:schemeClr val="tx1"/>
              </a:solidFill>
            </a:endParaRPr>
          </a:p>
        </p:txBody>
      </p:sp>
      <p:sp>
        <p:nvSpPr>
          <p:cNvPr id="48" name="フリーフォーム 47">
            <a:extLst>
              <a:ext uri="{FF2B5EF4-FFF2-40B4-BE49-F238E27FC236}">
                <a16:creationId xmlns:a16="http://schemas.microsoft.com/office/drawing/2014/main" id="{B2FDCDB5-236D-DF4D-880A-8F0DA3B4D112}"/>
              </a:ext>
            </a:extLst>
          </p:cNvPr>
          <p:cNvSpPr/>
          <p:nvPr/>
        </p:nvSpPr>
        <p:spPr>
          <a:xfrm flipV="1">
            <a:off x="1343472" y="5229200"/>
            <a:ext cx="5472608" cy="147252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9" name="直線コネクタ 48">
            <a:extLst>
              <a:ext uri="{FF2B5EF4-FFF2-40B4-BE49-F238E27FC236}">
                <a16:creationId xmlns:a16="http://schemas.microsoft.com/office/drawing/2014/main" id="{CE47A830-58FD-DA43-83D9-48169E6160AA}"/>
              </a:ext>
            </a:extLst>
          </p:cNvPr>
          <p:cNvCxnSpPr>
            <a:cxnSpLocks/>
          </p:cNvCxnSpPr>
          <p:nvPr/>
        </p:nvCxnSpPr>
        <p:spPr>
          <a:xfrm>
            <a:off x="1343472" y="6525344"/>
            <a:ext cx="54590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56" name="グループ化 55">
            <a:extLst>
              <a:ext uri="{FF2B5EF4-FFF2-40B4-BE49-F238E27FC236}">
                <a16:creationId xmlns:a16="http://schemas.microsoft.com/office/drawing/2014/main" id="{F23F659C-9918-F84A-854A-B69C9F36A3D7}"/>
              </a:ext>
            </a:extLst>
          </p:cNvPr>
          <p:cNvGrpSpPr/>
          <p:nvPr/>
        </p:nvGrpSpPr>
        <p:grpSpPr>
          <a:xfrm>
            <a:off x="1343472" y="3861048"/>
            <a:ext cx="5181484" cy="2689101"/>
            <a:chOff x="1343472" y="3861048"/>
            <a:chExt cx="5181484" cy="2689101"/>
          </a:xfrm>
        </p:grpSpPr>
        <p:sp>
          <p:nvSpPr>
            <p:cNvPr id="39" name="フリーフォーム 38">
              <a:extLst>
                <a:ext uri="{FF2B5EF4-FFF2-40B4-BE49-F238E27FC236}">
                  <a16:creationId xmlns:a16="http://schemas.microsoft.com/office/drawing/2014/main" id="{B806F955-12BD-574B-A586-9A4968D44795}"/>
                </a:ext>
              </a:extLst>
            </p:cNvPr>
            <p:cNvSpPr/>
            <p:nvPr/>
          </p:nvSpPr>
          <p:spPr>
            <a:xfrm rot="10800000">
              <a:off x="1343472" y="3861048"/>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フリーフォーム 41">
              <a:extLst>
                <a:ext uri="{FF2B5EF4-FFF2-40B4-BE49-F238E27FC236}">
                  <a16:creationId xmlns:a16="http://schemas.microsoft.com/office/drawing/2014/main" id="{9F2A982D-E680-A54F-A71A-AA9740C30D21}"/>
                </a:ext>
              </a:extLst>
            </p:cNvPr>
            <p:cNvSpPr/>
            <p:nvPr/>
          </p:nvSpPr>
          <p:spPr>
            <a:xfrm rot="10800000">
              <a:off x="2730745" y="5205598"/>
              <a:ext cx="2422878"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フリーフォーム 49">
              <a:extLst>
                <a:ext uri="{FF2B5EF4-FFF2-40B4-BE49-F238E27FC236}">
                  <a16:creationId xmlns:a16="http://schemas.microsoft.com/office/drawing/2014/main" id="{5EA9ECAF-8AD5-A94D-AE9D-BD7DD528C621}"/>
                </a:ext>
              </a:extLst>
            </p:cNvPr>
            <p:cNvSpPr/>
            <p:nvPr/>
          </p:nvSpPr>
          <p:spPr>
            <a:xfrm rot="10800000" flipV="1">
              <a:off x="5163076" y="5180792"/>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1" name="正方形/長方形 50">
            <a:extLst>
              <a:ext uri="{FF2B5EF4-FFF2-40B4-BE49-F238E27FC236}">
                <a16:creationId xmlns:a16="http://schemas.microsoft.com/office/drawing/2014/main" id="{52948044-A08D-DF4A-9ED4-8F6BE907C84F}"/>
              </a:ext>
            </a:extLst>
          </p:cNvPr>
          <p:cNvSpPr/>
          <p:nvPr/>
        </p:nvSpPr>
        <p:spPr>
          <a:xfrm>
            <a:off x="551384" y="6309320"/>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-200</a:t>
            </a:r>
            <a:endParaRPr kumimoji="1" lang="ja-JP" altLang="en-US" sz="1600" dirty="0" err="1">
              <a:solidFill>
                <a:schemeClr val="tx1"/>
              </a:solidFill>
            </a:endParaRPr>
          </a:p>
        </p:txBody>
      </p:sp>
      <p:sp>
        <p:nvSpPr>
          <p:cNvPr id="52" name="正方形/長方形 51">
            <a:extLst>
              <a:ext uri="{FF2B5EF4-FFF2-40B4-BE49-F238E27FC236}">
                <a16:creationId xmlns:a16="http://schemas.microsoft.com/office/drawing/2014/main" id="{E65DA141-408D-E649-A1AD-67DC97EFD1EB}"/>
              </a:ext>
            </a:extLst>
          </p:cNvPr>
          <p:cNvSpPr/>
          <p:nvPr/>
        </p:nvSpPr>
        <p:spPr>
          <a:xfrm>
            <a:off x="1271464" y="522920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53" name="正方形/長方形 52">
            <a:extLst>
              <a:ext uri="{FF2B5EF4-FFF2-40B4-BE49-F238E27FC236}">
                <a16:creationId xmlns:a16="http://schemas.microsoft.com/office/drawing/2014/main" id="{E850C21F-A9D8-0241-8F83-DF789B918ED8}"/>
              </a:ext>
            </a:extLst>
          </p:cNvPr>
          <p:cNvSpPr/>
          <p:nvPr/>
        </p:nvSpPr>
        <p:spPr>
          <a:xfrm>
            <a:off x="2639616" y="522920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sp>
        <p:nvSpPr>
          <p:cNvPr id="54" name="正方形/長方形 53">
            <a:extLst>
              <a:ext uri="{FF2B5EF4-FFF2-40B4-BE49-F238E27FC236}">
                <a16:creationId xmlns:a16="http://schemas.microsoft.com/office/drawing/2014/main" id="{783881D1-8F78-C741-8472-703668867F3B}"/>
              </a:ext>
            </a:extLst>
          </p:cNvPr>
          <p:cNvSpPr/>
          <p:nvPr/>
        </p:nvSpPr>
        <p:spPr>
          <a:xfrm>
            <a:off x="5087888" y="522920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t</a:t>
            </a:r>
            <a:endParaRPr kumimoji="1" lang="ja-JP" altLang="en-US" sz="1600" dirty="0" err="1">
              <a:solidFill>
                <a:schemeClr val="tx1"/>
              </a:solidFill>
            </a:endParaRPr>
          </a:p>
        </p:txBody>
      </p:sp>
      <p:sp>
        <p:nvSpPr>
          <p:cNvPr id="55" name="正方形/長方形 54">
            <a:extLst>
              <a:ext uri="{FF2B5EF4-FFF2-40B4-BE49-F238E27FC236}">
                <a16:creationId xmlns:a16="http://schemas.microsoft.com/office/drawing/2014/main" id="{E769BB79-9F1C-AE44-A58E-6AFCB922D01A}"/>
              </a:ext>
            </a:extLst>
          </p:cNvPr>
          <p:cNvSpPr/>
          <p:nvPr/>
        </p:nvSpPr>
        <p:spPr>
          <a:xfrm>
            <a:off x="6341233" y="5229200"/>
            <a:ext cx="618863"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t+2</a:t>
            </a:r>
            <a:endParaRPr kumimoji="1" lang="ja-JP" altLang="en-US" sz="1600" dirty="0" err="1">
              <a:solidFill>
                <a:schemeClr val="tx1"/>
              </a:solidFill>
            </a:endParaRPr>
          </a:p>
        </p:txBody>
      </p:sp>
      <p:grpSp>
        <p:nvGrpSpPr>
          <p:cNvPr id="57" name="グループ化 56">
            <a:extLst>
              <a:ext uri="{FF2B5EF4-FFF2-40B4-BE49-F238E27FC236}">
                <a16:creationId xmlns:a16="http://schemas.microsoft.com/office/drawing/2014/main" id="{5073C78E-15A8-FF4F-BD9A-D68C440C7677}"/>
              </a:ext>
            </a:extLst>
          </p:cNvPr>
          <p:cNvGrpSpPr/>
          <p:nvPr/>
        </p:nvGrpSpPr>
        <p:grpSpPr>
          <a:xfrm>
            <a:off x="1346564" y="3908251"/>
            <a:ext cx="5181484" cy="2689101"/>
            <a:chOff x="1343472" y="3861048"/>
            <a:chExt cx="5181484" cy="2689101"/>
          </a:xfrm>
        </p:grpSpPr>
        <p:sp>
          <p:nvSpPr>
            <p:cNvPr id="58" name="フリーフォーム 57">
              <a:extLst>
                <a:ext uri="{FF2B5EF4-FFF2-40B4-BE49-F238E27FC236}">
                  <a16:creationId xmlns:a16="http://schemas.microsoft.com/office/drawing/2014/main" id="{2609BCD4-2042-9549-96F3-654D5E22C22C}"/>
                </a:ext>
              </a:extLst>
            </p:cNvPr>
            <p:cNvSpPr/>
            <p:nvPr/>
          </p:nvSpPr>
          <p:spPr>
            <a:xfrm rot="10800000">
              <a:off x="1343472" y="3861048"/>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フリーフォーム 58">
              <a:extLst>
                <a:ext uri="{FF2B5EF4-FFF2-40B4-BE49-F238E27FC236}">
                  <a16:creationId xmlns:a16="http://schemas.microsoft.com/office/drawing/2014/main" id="{1029824B-8792-624B-875D-9E96608CF70E}"/>
                </a:ext>
              </a:extLst>
            </p:cNvPr>
            <p:cNvSpPr/>
            <p:nvPr/>
          </p:nvSpPr>
          <p:spPr>
            <a:xfrm rot="10800000">
              <a:off x="2730745" y="5205598"/>
              <a:ext cx="2422878"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フリーフォーム 59">
              <a:extLst>
                <a:ext uri="{FF2B5EF4-FFF2-40B4-BE49-F238E27FC236}">
                  <a16:creationId xmlns:a16="http://schemas.microsoft.com/office/drawing/2014/main" id="{908560B6-331F-1747-9B6F-8D6192E91FF7}"/>
                </a:ext>
              </a:extLst>
            </p:cNvPr>
            <p:cNvSpPr/>
            <p:nvPr/>
          </p:nvSpPr>
          <p:spPr>
            <a:xfrm rot="10800000" flipV="1">
              <a:off x="5163076" y="5180792"/>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1" name="グループ化 60">
            <a:extLst>
              <a:ext uri="{FF2B5EF4-FFF2-40B4-BE49-F238E27FC236}">
                <a16:creationId xmlns:a16="http://schemas.microsoft.com/office/drawing/2014/main" id="{FC88A3D1-E42F-8E49-8684-2BF9D2C8E0EF}"/>
              </a:ext>
            </a:extLst>
          </p:cNvPr>
          <p:cNvGrpSpPr/>
          <p:nvPr/>
        </p:nvGrpSpPr>
        <p:grpSpPr>
          <a:xfrm>
            <a:off x="1343472" y="4365104"/>
            <a:ext cx="5181484" cy="1761756"/>
            <a:chOff x="1343472" y="3861048"/>
            <a:chExt cx="5181484" cy="2689101"/>
          </a:xfrm>
        </p:grpSpPr>
        <p:sp>
          <p:nvSpPr>
            <p:cNvPr id="62" name="フリーフォーム 61">
              <a:extLst>
                <a:ext uri="{FF2B5EF4-FFF2-40B4-BE49-F238E27FC236}">
                  <a16:creationId xmlns:a16="http://schemas.microsoft.com/office/drawing/2014/main" id="{1847827D-4903-A44E-9234-D939C5B9369A}"/>
                </a:ext>
              </a:extLst>
            </p:cNvPr>
            <p:cNvSpPr/>
            <p:nvPr/>
          </p:nvSpPr>
          <p:spPr>
            <a:xfrm rot="10800000">
              <a:off x="1343472" y="3861048"/>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フリーフォーム 62">
              <a:extLst>
                <a:ext uri="{FF2B5EF4-FFF2-40B4-BE49-F238E27FC236}">
                  <a16:creationId xmlns:a16="http://schemas.microsoft.com/office/drawing/2014/main" id="{E2ED0976-C09A-7A40-A236-52E96B9D3359}"/>
                </a:ext>
              </a:extLst>
            </p:cNvPr>
            <p:cNvSpPr/>
            <p:nvPr/>
          </p:nvSpPr>
          <p:spPr>
            <a:xfrm rot="10800000">
              <a:off x="2730745" y="5205598"/>
              <a:ext cx="2422878"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フリーフォーム 63">
              <a:extLst>
                <a:ext uri="{FF2B5EF4-FFF2-40B4-BE49-F238E27FC236}">
                  <a16:creationId xmlns:a16="http://schemas.microsoft.com/office/drawing/2014/main" id="{BF649DB5-AB3C-BE43-A1FA-1FEEF0815135}"/>
                </a:ext>
              </a:extLst>
            </p:cNvPr>
            <p:cNvSpPr/>
            <p:nvPr/>
          </p:nvSpPr>
          <p:spPr>
            <a:xfrm rot="10800000" flipV="1">
              <a:off x="5163076" y="5180792"/>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0600668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走行体の走りに関する検証</a:t>
            </a:r>
            <a:r>
              <a:rPr lang="ja-JP" altLang="en-US" dirty="0">
                <a:solidFill>
                  <a:schemeClr val="tx1"/>
                </a:solidFill>
              </a:rPr>
              <a:t>仕様　前後</a:t>
            </a:r>
            <a:r>
              <a:rPr lang="ja-JP" altLang="en-US" dirty="0" smtClean="0">
                <a:solidFill>
                  <a:schemeClr val="tx1"/>
                </a:solidFill>
              </a:rPr>
              <a:t>運動</a:t>
            </a:r>
            <a:endParaRPr lang="ja-JP" altLang="en-US" dirty="0">
              <a:solidFill>
                <a:schemeClr val="tx1"/>
              </a:solidFill>
            </a:endParaRPr>
          </a:p>
        </p:txBody>
      </p:sp>
      <p:sp>
        <p:nvSpPr>
          <p:cNvPr id="2" name="フリーフォーム 1">
            <a:extLst>
              <a:ext uri="{FF2B5EF4-FFF2-40B4-BE49-F238E27FC236}">
                <a16:creationId xmlns:a16="http://schemas.microsoft.com/office/drawing/2014/main" id="{C1CF671C-1973-BB4B-8499-D925431031F9}"/>
              </a:ext>
            </a:extLst>
          </p:cNvPr>
          <p:cNvSpPr/>
          <p:nvPr/>
        </p:nvSpPr>
        <p:spPr>
          <a:xfrm>
            <a:off x="989704" y="1646026"/>
            <a:ext cx="7704856" cy="176784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3133FDFE-F698-A04B-87BA-855249F0A8F3}"/>
              </a:ext>
            </a:extLst>
          </p:cNvPr>
          <p:cNvSpPr/>
          <p:nvPr/>
        </p:nvSpPr>
        <p:spPr>
          <a:xfrm>
            <a:off x="8694560" y="3193919"/>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sp>
        <p:nvSpPr>
          <p:cNvPr id="9" name="正方形/長方形 8">
            <a:extLst>
              <a:ext uri="{FF2B5EF4-FFF2-40B4-BE49-F238E27FC236}">
                <a16:creationId xmlns:a16="http://schemas.microsoft.com/office/drawing/2014/main" id="{081D1E09-3BB0-984D-8FD1-4FBC6B904AA3}"/>
              </a:ext>
            </a:extLst>
          </p:cNvPr>
          <p:cNvSpPr/>
          <p:nvPr/>
        </p:nvSpPr>
        <p:spPr>
          <a:xfrm>
            <a:off x="341632" y="1369205"/>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速度</a:t>
            </a:r>
            <a:r>
              <a:rPr kumimoji="1" lang="en-US" altLang="ja-JP" sz="1600" dirty="0">
                <a:solidFill>
                  <a:schemeClr val="tx1"/>
                </a:solidFill>
              </a:rPr>
              <a:t>[mm/s]</a:t>
            </a:r>
            <a:endParaRPr kumimoji="1" lang="ja-JP" altLang="en-US" sz="1600" dirty="0" err="1">
              <a:solidFill>
                <a:schemeClr val="tx1"/>
              </a:solidFill>
            </a:endParaRPr>
          </a:p>
        </p:txBody>
      </p:sp>
      <p:sp>
        <p:nvSpPr>
          <p:cNvPr id="10" name="正方形/長方形 9">
            <a:extLst>
              <a:ext uri="{FF2B5EF4-FFF2-40B4-BE49-F238E27FC236}">
                <a16:creationId xmlns:a16="http://schemas.microsoft.com/office/drawing/2014/main" id="{EFBEBC3A-DA97-D14C-B158-0FAEC4DA172C}"/>
              </a:ext>
            </a:extLst>
          </p:cNvPr>
          <p:cNvSpPr/>
          <p:nvPr/>
        </p:nvSpPr>
        <p:spPr>
          <a:xfrm>
            <a:off x="197616" y="1829690"/>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400</a:t>
            </a:r>
            <a:endParaRPr kumimoji="1" lang="ja-JP" altLang="en-US" sz="1600" dirty="0" err="1">
              <a:solidFill>
                <a:schemeClr val="tx1"/>
              </a:solidFill>
            </a:endParaRPr>
          </a:p>
        </p:txBody>
      </p:sp>
      <p:cxnSp>
        <p:nvCxnSpPr>
          <p:cNvPr id="12" name="直線コネクタ 11">
            <a:extLst>
              <a:ext uri="{FF2B5EF4-FFF2-40B4-BE49-F238E27FC236}">
                <a16:creationId xmlns:a16="http://schemas.microsoft.com/office/drawing/2014/main" id="{498D4C03-132D-8643-8758-A8114DD78FB1}"/>
              </a:ext>
            </a:extLst>
          </p:cNvPr>
          <p:cNvCxnSpPr/>
          <p:nvPr/>
        </p:nvCxnSpPr>
        <p:spPr>
          <a:xfrm>
            <a:off x="989704" y="2045714"/>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ECBF010-6007-A644-A7E0-0253692D4E3E}"/>
              </a:ext>
            </a:extLst>
          </p:cNvPr>
          <p:cNvCxnSpPr/>
          <p:nvPr/>
        </p:nvCxnSpPr>
        <p:spPr>
          <a:xfrm>
            <a:off x="3509984"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3388B312-0FD0-184D-BA60-6F3D4146CFB4}"/>
              </a:ext>
            </a:extLst>
          </p:cNvPr>
          <p:cNvCxnSpPr/>
          <p:nvPr/>
        </p:nvCxnSpPr>
        <p:spPr>
          <a:xfrm>
            <a:off x="5958256" y="1081173"/>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CF1C5363-FA1D-D444-823B-9ECE759818F1}"/>
              </a:ext>
            </a:extLst>
          </p:cNvPr>
          <p:cNvCxnSpPr/>
          <p:nvPr/>
        </p:nvCxnSpPr>
        <p:spPr>
          <a:xfrm>
            <a:off x="7326408" y="1081173"/>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フリーフォーム 19">
            <a:extLst>
              <a:ext uri="{FF2B5EF4-FFF2-40B4-BE49-F238E27FC236}">
                <a16:creationId xmlns:a16="http://schemas.microsoft.com/office/drawing/2014/main" id="{AF2389CD-D043-8140-B056-B50B613FF5A4}"/>
              </a:ext>
            </a:extLst>
          </p:cNvPr>
          <p:cNvSpPr/>
          <p:nvPr/>
        </p:nvSpPr>
        <p:spPr>
          <a:xfrm>
            <a:off x="2145897" y="2047126"/>
            <a:ext cx="5178391" cy="1376412"/>
          </a:xfrm>
          <a:custGeom>
            <a:avLst/>
            <a:gdLst>
              <a:gd name="connsiteX0" fmla="*/ 0 w 5178391"/>
              <a:gd name="connsiteY0" fmla="*/ 1366787 h 1376412"/>
              <a:gd name="connsiteX1" fmla="*/ 1376412 w 5178391"/>
              <a:gd name="connsiteY1" fmla="*/ 0 h 1376412"/>
              <a:gd name="connsiteX2" fmla="*/ 3811604 w 5178391"/>
              <a:gd name="connsiteY2" fmla="*/ 0 h 1376412"/>
              <a:gd name="connsiteX3" fmla="*/ 5178391 w 5178391"/>
              <a:gd name="connsiteY3" fmla="*/ 1376412 h 1376412"/>
            </a:gdLst>
            <a:ahLst/>
            <a:cxnLst>
              <a:cxn ang="0">
                <a:pos x="connsiteX0" y="connsiteY0"/>
              </a:cxn>
              <a:cxn ang="0">
                <a:pos x="connsiteX1" y="connsiteY1"/>
              </a:cxn>
              <a:cxn ang="0">
                <a:pos x="connsiteX2" y="connsiteY2"/>
              </a:cxn>
              <a:cxn ang="0">
                <a:pos x="connsiteX3" y="connsiteY3"/>
              </a:cxn>
            </a:cxnLst>
            <a:rect l="l" t="t" r="r" b="b"/>
            <a:pathLst>
              <a:path w="5178391" h="1376412">
                <a:moveTo>
                  <a:pt x="0" y="1366787"/>
                </a:moveTo>
                <a:lnTo>
                  <a:pt x="1376412" y="0"/>
                </a:lnTo>
                <a:lnTo>
                  <a:pt x="3811604" y="0"/>
                </a:lnTo>
                <a:lnTo>
                  <a:pt x="5178391" y="1376412"/>
                </a:ln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コネクタ 40">
            <a:extLst>
              <a:ext uri="{FF2B5EF4-FFF2-40B4-BE49-F238E27FC236}">
                <a16:creationId xmlns:a16="http://schemas.microsoft.com/office/drawing/2014/main" id="{3ECBF010-6007-A644-A7E0-0253692D4E3E}"/>
              </a:ext>
            </a:extLst>
          </p:cNvPr>
          <p:cNvCxnSpPr/>
          <p:nvPr/>
        </p:nvCxnSpPr>
        <p:spPr>
          <a:xfrm>
            <a:off x="2141832" y="1009165"/>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5" name="グループ化 4"/>
          <p:cNvGrpSpPr/>
          <p:nvPr/>
        </p:nvGrpSpPr>
        <p:grpSpPr>
          <a:xfrm>
            <a:off x="773680" y="3413866"/>
            <a:ext cx="7056784" cy="432048"/>
            <a:chOff x="1127448" y="2492896"/>
            <a:chExt cx="7056784" cy="432048"/>
          </a:xfrm>
        </p:grpSpPr>
        <p:sp>
          <p:nvSpPr>
            <p:cNvPr id="21" name="正方形/長方形 20">
              <a:extLst>
                <a:ext uri="{FF2B5EF4-FFF2-40B4-BE49-F238E27FC236}">
                  <a16:creationId xmlns:a16="http://schemas.microsoft.com/office/drawing/2014/main" id="{EB51ABC7-6C6A-7142-BE11-B1F9354B3F3C}"/>
                </a:ext>
              </a:extLst>
            </p:cNvPr>
            <p:cNvSpPr/>
            <p:nvPr/>
          </p:nvSpPr>
          <p:spPr>
            <a:xfrm>
              <a:off x="1127448"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43" name="正方形/長方形 42">
              <a:extLst>
                <a:ext uri="{FF2B5EF4-FFF2-40B4-BE49-F238E27FC236}">
                  <a16:creationId xmlns:a16="http://schemas.microsoft.com/office/drawing/2014/main" id="{838C1902-9A20-2B4A-B5D7-F3AA957A29A5}"/>
                </a:ext>
              </a:extLst>
            </p:cNvPr>
            <p:cNvSpPr/>
            <p:nvPr/>
          </p:nvSpPr>
          <p:spPr>
            <a:xfrm>
              <a:off x="3863752"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4</a:t>
              </a:r>
              <a:endParaRPr kumimoji="1" lang="ja-JP" altLang="en-US" sz="1600" dirty="0" err="1">
                <a:solidFill>
                  <a:schemeClr val="tx1"/>
                </a:solidFill>
              </a:endParaRPr>
            </a:p>
          </p:txBody>
        </p:sp>
        <p:sp>
          <p:nvSpPr>
            <p:cNvPr id="44" name="正方形/長方形 43">
              <a:extLst>
                <a:ext uri="{FF2B5EF4-FFF2-40B4-BE49-F238E27FC236}">
                  <a16:creationId xmlns:a16="http://schemas.microsoft.com/office/drawing/2014/main" id="{4D8F268D-1C6C-8D4D-95B9-D5D9740B85CD}"/>
                </a:ext>
              </a:extLst>
            </p:cNvPr>
            <p:cNvSpPr/>
            <p:nvPr/>
          </p:nvSpPr>
          <p:spPr>
            <a:xfrm>
              <a:off x="6312024"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14</a:t>
              </a:r>
              <a:endParaRPr kumimoji="1" lang="ja-JP" altLang="en-US" sz="1600" dirty="0" err="1">
                <a:solidFill>
                  <a:schemeClr val="tx1"/>
                </a:solidFill>
              </a:endParaRPr>
            </a:p>
          </p:txBody>
        </p:sp>
        <p:sp>
          <p:nvSpPr>
            <p:cNvPr id="45" name="正方形/長方形 44">
              <a:extLst>
                <a:ext uri="{FF2B5EF4-FFF2-40B4-BE49-F238E27FC236}">
                  <a16:creationId xmlns:a16="http://schemas.microsoft.com/office/drawing/2014/main" id="{7494A8F0-4D34-B748-BD7D-0CBDAE721714}"/>
                </a:ext>
              </a:extLst>
            </p:cNvPr>
            <p:cNvSpPr/>
            <p:nvPr/>
          </p:nvSpPr>
          <p:spPr>
            <a:xfrm>
              <a:off x="7565369" y="2492896"/>
              <a:ext cx="618863"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16</a:t>
              </a:r>
              <a:endParaRPr kumimoji="1" lang="ja-JP" altLang="en-US" sz="1600" dirty="0" err="1">
                <a:solidFill>
                  <a:schemeClr val="tx1"/>
                </a:solidFill>
              </a:endParaRPr>
            </a:p>
          </p:txBody>
        </p:sp>
        <p:sp>
          <p:nvSpPr>
            <p:cNvPr id="46" name="正方形/長方形 45">
              <a:extLst>
                <a:ext uri="{FF2B5EF4-FFF2-40B4-BE49-F238E27FC236}">
                  <a16:creationId xmlns:a16="http://schemas.microsoft.com/office/drawing/2014/main" id="{838C1902-9A20-2B4A-B5D7-F3AA957A29A5}"/>
                </a:ext>
              </a:extLst>
            </p:cNvPr>
            <p:cNvSpPr/>
            <p:nvPr/>
          </p:nvSpPr>
          <p:spPr>
            <a:xfrm>
              <a:off x="2495600"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grpSp>
      <p:sp>
        <p:nvSpPr>
          <p:cNvPr id="65" name="フリーフォーム 64">
            <a:extLst>
              <a:ext uri="{FF2B5EF4-FFF2-40B4-BE49-F238E27FC236}">
                <a16:creationId xmlns:a16="http://schemas.microsoft.com/office/drawing/2014/main" id="{C1CF671C-1973-BB4B-8499-D925431031F9}"/>
              </a:ext>
            </a:extLst>
          </p:cNvPr>
          <p:cNvSpPr/>
          <p:nvPr/>
        </p:nvSpPr>
        <p:spPr>
          <a:xfrm>
            <a:off x="989704" y="4281885"/>
            <a:ext cx="7704856" cy="176784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p:cNvGrpSpPr/>
          <p:nvPr/>
        </p:nvGrpSpPr>
        <p:grpSpPr>
          <a:xfrm>
            <a:off x="773680" y="6121733"/>
            <a:ext cx="7056784" cy="432048"/>
            <a:chOff x="1127448" y="2492896"/>
            <a:chExt cx="7056784" cy="432048"/>
          </a:xfrm>
        </p:grpSpPr>
        <p:sp>
          <p:nvSpPr>
            <p:cNvPr id="67" name="正方形/長方形 66">
              <a:extLst>
                <a:ext uri="{FF2B5EF4-FFF2-40B4-BE49-F238E27FC236}">
                  <a16:creationId xmlns:a16="http://schemas.microsoft.com/office/drawing/2014/main" id="{EB51ABC7-6C6A-7142-BE11-B1F9354B3F3C}"/>
                </a:ext>
              </a:extLst>
            </p:cNvPr>
            <p:cNvSpPr/>
            <p:nvPr/>
          </p:nvSpPr>
          <p:spPr>
            <a:xfrm>
              <a:off x="1127448"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68" name="正方形/長方形 67">
              <a:extLst>
                <a:ext uri="{FF2B5EF4-FFF2-40B4-BE49-F238E27FC236}">
                  <a16:creationId xmlns:a16="http://schemas.microsoft.com/office/drawing/2014/main" id="{838C1902-9A20-2B4A-B5D7-F3AA957A29A5}"/>
                </a:ext>
              </a:extLst>
            </p:cNvPr>
            <p:cNvSpPr/>
            <p:nvPr/>
          </p:nvSpPr>
          <p:spPr>
            <a:xfrm>
              <a:off x="3863752"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4</a:t>
              </a:r>
              <a:endParaRPr kumimoji="1" lang="ja-JP" altLang="en-US" sz="1600" dirty="0" err="1">
                <a:solidFill>
                  <a:schemeClr val="tx1"/>
                </a:solidFill>
              </a:endParaRPr>
            </a:p>
          </p:txBody>
        </p:sp>
        <p:sp>
          <p:nvSpPr>
            <p:cNvPr id="69" name="正方形/長方形 68">
              <a:extLst>
                <a:ext uri="{FF2B5EF4-FFF2-40B4-BE49-F238E27FC236}">
                  <a16:creationId xmlns:a16="http://schemas.microsoft.com/office/drawing/2014/main" id="{4D8F268D-1C6C-8D4D-95B9-D5D9740B85CD}"/>
                </a:ext>
              </a:extLst>
            </p:cNvPr>
            <p:cNvSpPr/>
            <p:nvPr/>
          </p:nvSpPr>
          <p:spPr>
            <a:xfrm>
              <a:off x="6312024"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14</a:t>
              </a:r>
              <a:endParaRPr kumimoji="1" lang="ja-JP" altLang="en-US" sz="1600" dirty="0" err="1">
                <a:solidFill>
                  <a:schemeClr val="tx1"/>
                </a:solidFill>
              </a:endParaRPr>
            </a:p>
          </p:txBody>
        </p:sp>
        <p:sp>
          <p:nvSpPr>
            <p:cNvPr id="70" name="正方形/長方形 69">
              <a:extLst>
                <a:ext uri="{FF2B5EF4-FFF2-40B4-BE49-F238E27FC236}">
                  <a16:creationId xmlns:a16="http://schemas.microsoft.com/office/drawing/2014/main" id="{7494A8F0-4D34-B748-BD7D-0CBDAE721714}"/>
                </a:ext>
              </a:extLst>
            </p:cNvPr>
            <p:cNvSpPr/>
            <p:nvPr/>
          </p:nvSpPr>
          <p:spPr>
            <a:xfrm>
              <a:off x="7565369" y="2492896"/>
              <a:ext cx="618863"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16</a:t>
              </a:r>
              <a:endParaRPr kumimoji="1" lang="ja-JP" altLang="en-US" sz="1600" dirty="0" err="1">
                <a:solidFill>
                  <a:schemeClr val="tx1"/>
                </a:solidFill>
              </a:endParaRPr>
            </a:p>
          </p:txBody>
        </p:sp>
        <p:sp>
          <p:nvSpPr>
            <p:cNvPr id="71" name="正方形/長方形 70">
              <a:extLst>
                <a:ext uri="{FF2B5EF4-FFF2-40B4-BE49-F238E27FC236}">
                  <a16:creationId xmlns:a16="http://schemas.microsoft.com/office/drawing/2014/main" id="{838C1902-9A20-2B4A-B5D7-F3AA957A29A5}"/>
                </a:ext>
              </a:extLst>
            </p:cNvPr>
            <p:cNvSpPr/>
            <p:nvPr/>
          </p:nvSpPr>
          <p:spPr>
            <a:xfrm>
              <a:off x="2495600"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grpSp>
      <p:cxnSp>
        <p:nvCxnSpPr>
          <p:cNvPr id="8" name="直線コネクタ 7"/>
          <p:cNvCxnSpPr>
            <a:endCxn id="20" idx="0"/>
          </p:cNvCxnSpPr>
          <p:nvPr/>
        </p:nvCxnSpPr>
        <p:spPr>
          <a:xfrm>
            <a:off x="989704" y="3413866"/>
            <a:ext cx="1156193"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a:off x="7326408" y="3402530"/>
            <a:ext cx="1156193"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a:off x="989704" y="6049678"/>
            <a:ext cx="1156193"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V="1">
            <a:off x="2145897" y="4623783"/>
            <a:ext cx="5180511" cy="142589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498D4C03-132D-8643-8758-A8114DD78FB1}"/>
              </a:ext>
            </a:extLst>
          </p:cNvPr>
          <p:cNvCxnSpPr/>
          <p:nvPr/>
        </p:nvCxnSpPr>
        <p:spPr>
          <a:xfrm>
            <a:off x="989704" y="4609565"/>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6" name="正方形/長方形 75">
            <a:extLst>
              <a:ext uri="{FF2B5EF4-FFF2-40B4-BE49-F238E27FC236}">
                <a16:creationId xmlns:a16="http://schemas.microsoft.com/office/drawing/2014/main" id="{EFBEBC3A-DA97-D14C-B158-0FAEC4DA172C}"/>
              </a:ext>
            </a:extLst>
          </p:cNvPr>
          <p:cNvSpPr/>
          <p:nvPr/>
        </p:nvSpPr>
        <p:spPr>
          <a:xfrm>
            <a:off x="191344" y="4393541"/>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4800</a:t>
            </a:r>
            <a:endParaRPr kumimoji="1" lang="ja-JP" altLang="en-US" sz="1600" dirty="0" err="1">
              <a:solidFill>
                <a:schemeClr val="tx1"/>
              </a:solidFill>
            </a:endParaRPr>
          </a:p>
        </p:txBody>
      </p:sp>
      <p:sp>
        <p:nvSpPr>
          <p:cNvPr id="77" name="正方形/長方形 76">
            <a:extLst>
              <a:ext uri="{FF2B5EF4-FFF2-40B4-BE49-F238E27FC236}">
                <a16:creationId xmlns:a16="http://schemas.microsoft.com/office/drawing/2014/main" id="{081D1E09-3BB0-984D-8FD1-4FBC6B904AA3}"/>
              </a:ext>
            </a:extLst>
          </p:cNvPr>
          <p:cNvSpPr/>
          <p:nvPr/>
        </p:nvSpPr>
        <p:spPr>
          <a:xfrm>
            <a:off x="341632" y="3889485"/>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移動距離</a:t>
            </a:r>
            <a:r>
              <a:rPr kumimoji="1" lang="en-US" altLang="ja-JP" sz="1600" dirty="0">
                <a:solidFill>
                  <a:schemeClr val="tx1"/>
                </a:solidFill>
              </a:rPr>
              <a:t>[mm]</a:t>
            </a:r>
            <a:endParaRPr kumimoji="1" lang="ja-JP" altLang="en-US" sz="1600" dirty="0" err="1">
              <a:solidFill>
                <a:schemeClr val="tx1"/>
              </a:solidFill>
            </a:endParaRPr>
          </a:p>
        </p:txBody>
      </p:sp>
      <p:sp>
        <p:nvSpPr>
          <p:cNvPr id="78" name="正方形/長方形 77">
            <a:extLst>
              <a:ext uri="{FF2B5EF4-FFF2-40B4-BE49-F238E27FC236}">
                <a16:creationId xmlns:a16="http://schemas.microsoft.com/office/drawing/2014/main" id="{3133FDFE-F698-A04B-87BA-855249F0A8F3}"/>
              </a:ext>
            </a:extLst>
          </p:cNvPr>
          <p:cNvSpPr/>
          <p:nvPr/>
        </p:nvSpPr>
        <p:spPr>
          <a:xfrm>
            <a:off x="8694560" y="5833701"/>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cxnSp>
        <p:nvCxnSpPr>
          <p:cNvPr id="79" name="直線コネクタ 78"/>
          <p:cNvCxnSpPr/>
          <p:nvPr/>
        </p:nvCxnSpPr>
        <p:spPr>
          <a:xfrm>
            <a:off x="7326408" y="4625072"/>
            <a:ext cx="1156193"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9" name="グループ化 28"/>
          <p:cNvGrpSpPr/>
          <p:nvPr/>
        </p:nvGrpSpPr>
        <p:grpSpPr>
          <a:xfrm>
            <a:off x="9750406" y="941441"/>
            <a:ext cx="1368152" cy="5079847"/>
            <a:chOff x="9750406" y="1257910"/>
            <a:chExt cx="1368152" cy="5079847"/>
          </a:xfrm>
        </p:grpSpPr>
        <p:cxnSp>
          <p:nvCxnSpPr>
            <p:cNvPr id="16" name="直線コネクタ 15"/>
            <p:cNvCxnSpPr/>
            <p:nvPr/>
          </p:nvCxnSpPr>
          <p:spPr>
            <a:xfrm flipV="1">
              <a:off x="10434482" y="1257910"/>
              <a:ext cx="0" cy="5079847"/>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a:off x="9750406" y="6309320"/>
              <a:ext cx="1368152"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9750406" y="1268760"/>
              <a:ext cx="1368152"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0" name="グループ化 79">
            <a:extLst>
              <a:ext uri="{FF2B5EF4-FFF2-40B4-BE49-F238E27FC236}">
                <a16:creationId xmlns:a16="http://schemas.microsoft.com/office/drawing/2014/main" id="{CA545B9D-8336-9640-BEA9-44D4167D0338}"/>
              </a:ext>
            </a:extLst>
          </p:cNvPr>
          <p:cNvGrpSpPr/>
          <p:nvPr/>
        </p:nvGrpSpPr>
        <p:grpSpPr>
          <a:xfrm rot="16200000" flipH="1">
            <a:off x="10020436" y="5790628"/>
            <a:ext cx="720080" cy="605336"/>
            <a:chOff x="5881370" y="2780928"/>
            <a:chExt cx="1798806" cy="1512168"/>
          </a:xfrm>
        </p:grpSpPr>
        <p:sp>
          <p:nvSpPr>
            <p:cNvPr id="81" name="正方形/長方形 80">
              <a:extLst>
                <a:ext uri="{FF2B5EF4-FFF2-40B4-BE49-F238E27FC236}">
                  <a16:creationId xmlns:a16="http://schemas.microsoft.com/office/drawing/2014/main" id="{E8832EA0-3EAD-444A-A54B-DEE20453FB3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82" name="グループ化 81">
              <a:extLst>
                <a:ext uri="{FF2B5EF4-FFF2-40B4-BE49-F238E27FC236}">
                  <a16:creationId xmlns:a16="http://schemas.microsoft.com/office/drawing/2014/main" id="{0A941A2B-54AA-9044-B17E-2E27597DC29F}"/>
                </a:ext>
              </a:extLst>
            </p:cNvPr>
            <p:cNvGrpSpPr/>
            <p:nvPr/>
          </p:nvGrpSpPr>
          <p:grpSpPr>
            <a:xfrm>
              <a:off x="6852084" y="3392996"/>
              <a:ext cx="288032" cy="288032"/>
              <a:chOff x="4024536" y="3216424"/>
              <a:chExt cx="3168353" cy="3168352"/>
            </a:xfrm>
          </p:grpSpPr>
          <p:sp>
            <p:nvSpPr>
              <p:cNvPr id="86" name="パイ 85">
                <a:extLst>
                  <a:ext uri="{FF2B5EF4-FFF2-40B4-BE49-F238E27FC236}">
                    <a16:creationId xmlns:a16="http://schemas.microsoft.com/office/drawing/2014/main" id="{09292F6B-D078-BE43-ACF3-34AD8A9FA4CF}"/>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7" name="パイ 86">
                <a:extLst>
                  <a:ext uri="{FF2B5EF4-FFF2-40B4-BE49-F238E27FC236}">
                    <a16:creationId xmlns:a16="http://schemas.microsoft.com/office/drawing/2014/main" id="{FE51C13B-D123-1B42-9990-61DAFD92565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8" name="パイ 87">
                <a:extLst>
                  <a:ext uri="{FF2B5EF4-FFF2-40B4-BE49-F238E27FC236}">
                    <a16:creationId xmlns:a16="http://schemas.microsoft.com/office/drawing/2014/main" id="{D3D1611A-B60C-324E-B234-EC5D625E4BC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83" name="角丸四角形 82">
              <a:extLst>
                <a:ext uri="{FF2B5EF4-FFF2-40B4-BE49-F238E27FC236}">
                  <a16:creationId xmlns:a16="http://schemas.microsoft.com/office/drawing/2014/main" id="{C7D8C0F5-E2BE-8A46-B2FB-4648EAC3CA2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角丸四角形 83">
              <a:extLst>
                <a:ext uri="{FF2B5EF4-FFF2-40B4-BE49-F238E27FC236}">
                  <a16:creationId xmlns:a16="http://schemas.microsoft.com/office/drawing/2014/main" id="{F31044D6-FAA3-CC49-BE06-ECB9B832F9B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円/楕円 84">
              <a:extLst>
                <a:ext uri="{FF2B5EF4-FFF2-40B4-BE49-F238E27FC236}">
                  <a16:creationId xmlns:a16="http://schemas.microsoft.com/office/drawing/2014/main" id="{EF500B6F-9558-DF42-A713-55939B7AF4FF}"/>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91" name="グループ化 90">
            <a:extLst>
              <a:ext uri="{FF2B5EF4-FFF2-40B4-BE49-F238E27FC236}">
                <a16:creationId xmlns:a16="http://schemas.microsoft.com/office/drawing/2014/main" id="{CA545B9D-8336-9640-BEA9-44D4167D0338}"/>
              </a:ext>
            </a:extLst>
          </p:cNvPr>
          <p:cNvGrpSpPr/>
          <p:nvPr/>
        </p:nvGrpSpPr>
        <p:grpSpPr>
          <a:xfrm rot="16200000" flipH="1">
            <a:off x="10020436" y="750068"/>
            <a:ext cx="720080" cy="605336"/>
            <a:chOff x="5881370" y="2780928"/>
            <a:chExt cx="1798806" cy="1512168"/>
          </a:xfrm>
        </p:grpSpPr>
        <p:sp>
          <p:nvSpPr>
            <p:cNvPr id="92" name="正方形/長方形 91">
              <a:extLst>
                <a:ext uri="{FF2B5EF4-FFF2-40B4-BE49-F238E27FC236}">
                  <a16:creationId xmlns:a16="http://schemas.microsoft.com/office/drawing/2014/main" id="{E8832EA0-3EAD-444A-A54B-DEE20453FB3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93" name="グループ化 92">
              <a:extLst>
                <a:ext uri="{FF2B5EF4-FFF2-40B4-BE49-F238E27FC236}">
                  <a16:creationId xmlns:a16="http://schemas.microsoft.com/office/drawing/2014/main" id="{0A941A2B-54AA-9044-B17E-2E27597DC29F}"/>
                </a:ext>
              </a:extLst>
            </p:cNvPr>
            <p:cNvGrpSpPr/>
            <p:nvPr/>
          </p:nvGrpSpPr>
          <p:grpSpPr>
            <a:xfrm>
              <a:off x="6852084" y="3392996"/>
              <a:ext cx="288032" cy="288032"/>
              <a:chOff x="4024536" y="3216424"/>
              <a:chExt cx="3168353" cy="3168352"/>
            </a:xfrm>
          </p:grpSpPr>
          <p:sp>
            <p:nvSpPr>
              <p:cNvPr id="97" name="パイ 96">
                <a:extLst>
                  <a:ext uri="{FF2B5EF4-FFF2-40B4-BE49-F238E27FC236}">
                    <a16:creationId xmlns:a16="http://schemas.microsoft.com/office/drawing/2014/main" id="{09292F6B-D078-BE43-ACF3-34AD8A9FA4CF}"/>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8" name="パイ 97">
                <a:extLst>
                  <a:ext uri="{FF2B5EF4-FFF2-40B4-BE49-F238E27FC236}">
                    <a16:creationId xmlns:a16="http://schemas.microsoft.com/office/drawing/2014/main" id="{FE51C13B-D123-1B42-9990-61DAFD92565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9" name="パイ 98">
                <a:extLst>
                  <a:ext uri="{FF2B5EF4-FFF2-40B4-BE49-F238E27FC236}">
                    <a16:creationId xmlns:a16="http://schemas.microsoft.com/office/drawing/2014/main" id="{D3D1611A-B60C-324E-B234-EC5D625E4BC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94" name="角丸四角形 93">
              <a:extLst>
                <a:ext uri="{FF2B5EF4-FFF2-40B4-BE49-F238E27FC236}">
                  <a16:creationId xmlns:a16="http://schemas.microsoft.com/office/drawing/2014/main" id="{C7D8C0F5-E2BE-8A46-B2FB-4648EAC3CA2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角丸四角形 94">
              <a:extLst>
                <a:ext uri="{FF2B5EF4-FFF2-40B4-BE49-F238E27FC236}">
                  <a16:creationId xmlns:a16="http://schemas.microsoft.com/office/drawing/2014/main" id="{F31044D6-FAA3-CC49-BE06-ECB9B832F9B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円/楕円 95">
              <a:extLst>
                <a:ext uri="{FF2B5EF4-FFF2-40B4-BE49-F238E27FC236}">
                  <a16:creationId xmlns:a16="http://schemas.microsoft.com/office/drawing/2014/main" id="{EF500B6F-9558-DF42-A713-55939B7AF4FF}"/>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31" name="直線矢印コネクタ 30"/>
          <p:cNvCxnSpPr/>
          <p:nvPr/>
        </p:nvCxnSpPr>
        <p:spPr>
          <a:xfrm flipV="1">
            <a:off x="10920536" y="995976"/>
            <a:ext cx="0" cy="5025312"/>
          </a:xfrm>
          <a:prstGeom prst="straightConnector1">
            <a:avLst/>
          </a:prstGeom>
          <a:ln w="38100">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0" name="正方形/長方形 99">
            <a:extLst>
              <a:ext uri="{FF2B5EF4-FFF2-40B4-BE49-F238E27FC236}">
                <a16:creationId xmlns:a16="http://schemas.microsoft.com/office/drawing/2014/main" id="{081D1E09-3BB0-984D-8FD1-4FBC6B904AA3}"/>
              </a:ext>
            </a:extLst>
          </p:cNvPr>
          <p:cNvSpPr/>
          <p:nvPr/>
        </p:nvSpPr>
        <p:spPr>
          <a:xfrm>
            <a:off x="10740349" y="6021288"/>
            <a:ext cx="756251"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Start</a:t>
            </a:r>
            <a:endParaRPr kumimoji="1" lang="ja-JP" altLang="en-US" sz="1600" dirty="0" err="1">
              <a:solidFill>
                <a:schemeClr val="tx1"/>
              </a:solidFill>
            </a:endParaRPr>
          </a:p>
        </p:txBody>
      </p:sp>
      <p:sp>
        <p:nvSpPr>
          <p:cNvPr id="101" name="正方形/長方形 100">
            <a:extLst>
              <a:ext uri="{FF2B5EF4-FFF2-40B4-BE49-F238E27FC236}">
                <a16:creationId xmlns:a16="http://schemas.microsoft.com/office/drawing/2014/main" id="{081D1E09-3BB0-984D-8FD1-4FBC6B904AA3}"/>
              </a:ext>
            </a:extLst>
          </p:cNvPr>
          <p:cNvSpPr/>
          <p:nvPr/>
        </p:nvSpPr>
        <p:spPr>
          <a:xfrm>
            <a:off x="10740349" y="548680"/>
            <a:ext cx="756251"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Goal</a:t>
            </a:r>
            <a:endParaRPr kumimoji="1" lang="ja-JP" altLang="en-US" sz="1600" dirty="0" err="1">
              <a:solidFill>
                <a:schemeClr val="tx1"/>
              </a:solidFill>
            </a:endParaRPr>
          </a:p>
        </p:txBody>
      </p:sp>
      <p:sp>
        <p:nvSpPr>
          <p:cNvPr id="102" name="正方形/長方形 101">
            <a:extLst>
              <a:ext uri="{FF2B5EF4-FFF2-40B4-BE49-F238E27FC236}">
                <a16:creationId xmlns:a16="http://schemas.microsoft.com/office/drawing/2014/main" id="{081D1E09-3BB0-984D-8FD1-4FBC6B904AA3}"/>
              </a:ext>
            </a:extLst>
          </p:cNvPr>
          <p:cNvSpPr/>
          <p:nvPr/>
        </p:nvSpPr>
        <p:spPr>
          <a:xfrm>
            <a:off x="8976320" y="692696"/>
            <a:ext cx="774086"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4800</a:t>
            </a:r>
          </a:p>
          <a:p>
            <a:pPr algn="ctr"/>
            <a:r>
              <a:rPr kumimoji="1" lang="en-US" altLang="ja-JP" sz="1600" dirty="0">
                <a:solidFill>
                  <a:schemeClr val="tx1"/>
                </a:solidFill>
              </a:rPr>
              <a:t>[mm]</a:t>
            </a:r>
            <a:endParaRPr kumimoji="1" lang="ja-JP" altLang="en-US" sz="1600" dirty="0" err="1">
              <a:solidFill>
                <a:schemeClr val="tx1"/>
              </a:solidFill>
            </a:endParaRPr>
          </a:p>
        </p:txBody>
      </p:sp>
    </p:spTree>
    <p:extLst>
      <p:ext uri="{BB962C8B-B14F-4D97-AF65-F5344CB8AC3E}">
        <p14:creationId xmlns:p14="http://schemas.microsoft.com/office/powerpoint/2010/main" val="13701588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走行体の走りに関する検証</a:t>
            </a:r>
            <a:r>
              <a:rPr lang="ja-JP" altLang="en-US" dirty="0">
                <a:solidFill>
                  <a:schemeClr val="tx1"/>
                </a:solidFill>
              </a:rPr>
              <a:t>仕様　</a:t>
            </a:r>
            <a:r>
              <a:rPr lang="ja-JP" altLang="en-US" dirty="0" smtClean="0">
                <a:solidFill>
                  <a:schemeClr val="tx1"/>
                </a:solidFill>
              </a:rPr>
              <a:t>回転運動</a:t>
            </a:r>
            <a:endParaRPr lang="ja-JP" altLang="en-US" dirty="0">
              <a:solidFill>
                <a:schemeClr val="tx1"/>
              </a:solidFill>
            </a:endParaRPr>
          </a:p>
        </p:txBody>
      </p:sp>
      <p:sp>
        <p:nvSpPr>
          <p:cNvPr id="2" name="フリーフォーム 1">
            <a:extLst>
              <a:ext uri="{FF2B5EF4-FFF2-40B4-BE49-F238E27FC236}">
                <a16:creationId xmlns:a16="http://schemas.microsoft.com/office/drawing/2014/main" id="{C1CF671C-1973-BB4B-8499-D925431031F9}"/>
              </a:ext>
            </a:extLst>
          </p:cNvPr>
          <p:cNvSpPr/>
          <p:nvPr/>
        </p:nvSpPr>
        <p:spPr>
          <a:xfrm>
            <a:off x="1055440" y="893586"/>
            <a:ext cx="7704856" cy="108012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3133FDFE-F698-A04B-87BA-855249F0A8F3}"/>
              </a:ext>
            </a:extLst>
          </p:cNvPr>
          <p:cNvSpPr/>
          <p:nvPr/>
        </p:nvSpPr>
        <p:spPr>
          <a:xfrm>
            <a:off x="8760296" y="1753759"/>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sp>
        <p:nvSpPr>
          <p:cNvPr id="9" name="正方形/長方形 8">
            <a:extLst>
              <a:ext uri="{FF2B5EF4-FFF2-40B4-BE49-F238E27FC236}">
                <a16:creationId xmlns:a16="http://schemas.microsoft.com/office/drawing/2014/main" id="{081D1E09-3BB0-984D-8FD1-4FBC6B904AA3}"/>
              </a:ext>
            </a:extLst>
          </p:cNvPr>
          <p:cNvSpPr/>
          <p:nvPr/>
        </p:nvSpPr>
        <p:spPr>
          <a:xfrm>
            <a:off x="335360" y="548680"/>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速度</a:t>
            </a:r>
            <a:r>
              <a:rPr kumimoji="1" lang="en-US" altLang="ja-JP" sz="1600" dirty="0">
                <a:solidFill>
                  <a:schemeClr val="tx1"/>
                </a:solidFill>
              </a:rPr>
              <a:t>[mm/s]</a:t>
            </a:r>
            <a:endParaRPr kumimoji="1" lang="ja-JP" altLang="en-US" sz="1600" dirty="0" err="1">
              <a:solidFill>
                <a:schemeClr val="tx1"/>
              </a:solidFill>
            </a:endParaRPr>
          </a:p>
        </p:txBody>
      </p:sp>
      <p:sp>
        <p:nvSpPr>
          <p:cNvPr id="10" name="正方形/長方形 9">
            <a:extLst>
              <a:ext uri="{FF2B5EF4-FFF2-40B4-BE49-F238E27FC236}">
                <a16:creationId xmlns:a16="http://schemas.microsoft.com/office/drawing/2014/main" id="{EFBEBC3A-DA97-D14C-B158-0FAEC4DA172C}"/>
              </a:ext>
            </a:extLst>
          </p:cNvPr>
          <p:cNvSpPr/>
          <p:nvPr/>
        </p:nvSpPr>
        <p:spPr>
          <a:xfrm>
            <a:off x="263352" y="1052736"/>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400</a:t>
            </a:r>
            <a:endParaRPr kumimoji="1" lang="ja-JP" altLang="en-US" sz="1600" dirty="0" err="1">
              <a:solidFill>
                <a:schemeClr val="tx1"/>
              </a:solidFill>
            </a:endParaRPr>
          </a:p>
        </p:txBody>
      </p:sp>
      <p:cxnSp>
        <p:nvCxnSpPr>
          <p:cNvPr id="12" name="直線コネクタ 11">
            <a:extLst>
              <a:ext uri="{FF2B5EF4-FFF2-40B4-BE49-F238E27FC236}">
                <a16:creationId xmlns:a16="http://schemas.microsoft.com/office/drawing/2014/main" id="{498D4C03-132D-8643-8758-A8114DD78FB1}"/>
              </a:ext>
            </a:extLst>
          </p:cNvPr>
          <p:cNvCxnSpPr/>
          <p:nvPr/>
        </p:nvCxnSpPr>
        <p:spPr>
          <a:xfrm>
            <a:off x="1055440" y="1268760"/>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EB51ABC7-6C6A-7142-BE11-B1F9354B3F3C}"/>
              </a:ext>
            </a:extLst>
          </p:cNvPr>
          <p:cNvSpPr/>
          <p:nvPr/>
        </p:nvSpPr>
        <p:spPr>
          <a:xfrm>
            <a:off x="839416" y="197370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43" name="正方形/長方形 42">
            <a:extLst>
              <a:ext uri="{FF2B5EF4-FFF2-40B4-BE49-F238E27FC236}">
                <a16:creationId xmlns:a16="http://schemas.microsoft.com/office/drawing/2014/main" id="{838C1902-9A20-2B4A-B5D7-F3AA957A29A5}"/>
              </a:ext>
            </a:extLst>
          </p:cNvPr>
          <p:cNvSpPr/>
          <p:nvPr/>
        </p:nvSpPr>
        <p:spPr>
          <a:xfrm>
            <a:off x="3575720" y="197370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smtClean="0">
                <a:solidFill>
                  <a:schemeClr val="tx1"/>
                </a:solidFill>
              </a:rPr>
              <a:t>8</a:t>
            </a:r>
            <a:endParaRPr kumimoji="1" lang="ja-JP" altLang="en-US" sz="1600" dirty="0" err="1">
              <a:solidFill>
                <a:schemeClr val="tx1"/>
              </a:solidFill>
            </a:endParaRPr>
          </a:p>
        </p:txBody>
      </p:sp>
      <p:sp>
        <p:nvSpPr>
          <p:cNvPr id="46" name="正方形/長方形 45">
            <a:extLst>
              <a:ext uri="{FF2B5EF4-FFF2-40B4-BE49-F238E27FC236}">
                <a16:creationId xmlns:a16="http://schemas.microsoft.com/office/drawing/2014/main" id="{838C1902-9A20-2B4A-B5D7-F3AA957A29A5}"/>
              </a:ext>
            </a:extLst>
          </p:cNvPr>
          <p:cNvSpPr/>
          <p:nvPr/>
        </p:nvSpPr>
        <p:spPr>
          <a:xfrm>
            <a:off x="2207568" y="197370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smtClean="0">
                <a:solidFill>
                  <a:schemeClr val="tx1"/>
                </a:solidFill>
              </a:rPr>
              <a:t>4</a:t>
            </a:r>
            <a:endParaRPr kumimoji="1" lang="ja-JP" altLang="en-US" sz="1600" dirty="0" err="1">
              <a:solidFill>
                <a:schemeClr val="tx1"/>
              </a:solidFill>
            </a:endParaRPr>
          </a:p>
        </p:txBody>
      </p:sp>
      <p:sp>
        <p:nvSpPr>
          <p:cNvPr id="65" name="フリーフォーム 64">
            <a:extLst>
              <a:ext uri="{FF2B5EF4-FFF2-40B4-BE49-F238E27FC236}">
                <a16:creationId xmlns:a16="http://schemas.microsoft.com/office/drawing/2014/main" id="{C1CF671C-1973-BB4B-8499-D925431031F9}"/>
              </a:ext>
            </a:extLst>
          </p:cNvPr>
          <p:cNvSpPr/>
          <p:nvPr/>
        </p:nvSpPr>
        <p:spPr>
          <a:xfrm>
            <a:off x="1055440" y="3068960"/>
            <a:ext cx="7704856" cy="1055606"/>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p:nvCxnSpPr>
        <p:spPr>
          <a:xfrm>
            <a:off x="1055440" y="1973706"/>
            <a:ext cx="7180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a:off x="1055440" y="4124519"/>
            <a:ext cx="2160240"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498D4C03-132D-8643-8758-A8114DD78FB1}"/>
              </a:ext>
            </a:extLst>
          </p:cNvPr>
          <p:cNvCxnSpPr/>
          <p:nvPr/>
        </p:nvCxnSpPr>
        <p:spPr>
          <a:xfrm>
            <a:off x="1055440" y="3501008"/>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6" name="正方形/長方形 75">
            <a:extLst>
              <a:ext uri="{FF2B5EF4-FFF2-40B4-BE49-F238E27FC236}">
                <a16:creationId xmlns:a16="http://schemas.microsoft.com/office/drawing/2014/main" id="{EFBEBC3A-DA97-D14C-B158-0FAEC4DA172C}"/>
              </a:ext>
            </a:extLst>
          </p:cNvPr>
          <p:cNvSpPr/>
          <p:nvPr/>
        </p:nvSpPr>
        <p:spPr>
          <a:xfrm>
            <a:off x="257080" y="3332478"/>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smtClean="0">
                <a:solidFill>
                  <a:schemeClr val="tx1"/>
                </a:solidFill>
              </a:rPr>
              <a:t>0</a:t>
            </a:r>
            <a:r>
              <a:rPr lang="en-US" altLang="ja-JP" sz="1600" dirty="0" smtClean="0">
                <a:solidFill>
                  <a:schemeClr val="tx1"/>
                </a:solidFill>
              </a:rPr>
              <a:t>.4pi</a:t>
            </a:r>
            <a:endParaRPr kumimoji="1" lang="ja-JP" altLang="en-US" sz="1600" dirty="0" err="1">
              <a:solidFill>
                <a:schemeClr val="tx1"/>
              </a:solidFill>
            </a:endParaRPr>
          </a:p>
        </p:txBody>
      </p:sp>
      <p:sp>
        <p:nvSpPr>
          <p:cNvPr id="77" name="正方形/長方形 76">
            <a:extLst>
              <a:ext uri="{FF2B5EF4-FFF2-40B4-BE49-F238E27FC236}">
                <a16:creationId xmlns:a16="http://schemas.microsoft.com/office/drawing/2014/main" id="{081D1E09-3BB0-984D-8FD1-4FBC6B904AA3}"/>
              </a:ext>
            </a:extLst>
          </p:cNvPr>
          <p:cNvSpPr/>
          <p:nvPr/>
        </p:nvSpPr>
        <p:spPr>
          <a:xfrm>
            <a:off x="191344" y="2636912"/>
            <a:ext cx="1680459"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600" dirty="0" smtClean="0">
                <a:solidFill>
                  <a:schemeClr val="tx1"/>
                </a:solidFill>
              </a:rPr>
              <a:t>角</a:t>
            </a:r>
            <a:r>
              <a:rPr lang="ja-JP" altLang="en-US" sz="1600" dirty="0">
                <a:solidFill>
                  <a:schemeClr val="tx1"/>
                </a:solidFill>
              </a:rPr>
              <a:t>速度</a:t>
            </a:r>
            <a:r>
              <a:rPr kumimoji="1" lang="en-US" altLang="ja-JP" sz="1600" dirty="0" smtClean="0">
                <a:solidFill>
                  <a:schemeClr val="tx1"/>
                </a:solidFill>
              </a:rPr>
              <a:t>[rad/s]</a:t>
            </a:r>
            <a:endParaRPr kumimoji="1" lang="ja-JP" altLang="en-US" sz="1600" dirty="0" err="1">
              <a:solidFill>
                <a:schemeClr val="tx1"/>
              </a:solidFill>
            </a:endParaRPr>
          </a:p>
        </p:txBody>
      </p:sp>
      <p:sp>
        <p:nvSpPr>
          <p:cNvPr id="78" name="正方形/長方形 77">
            <a:extLst>
              <a:ext uri="{FF2B5EF4-FFF2-40B4-BE49-F238E27FC236}">
                <a16:creationId xmlns:a16="http://schemas.microsoft.com/office/drawing/2014/main" id="{3133FDFE-F698-A04B-87BA-855249F0A8F3}"/>
              </a:ext>
            </a:extLst>
          </p:cNvPr>
          <p:cNvSpPr/>
          <p:nvPr/>
        </p:nvSpPr>
        <p:spPr>
          <a:xfrm>
            <a:off x="8760296" y="3933056"/>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grpSp>
        <p:nvGrpSpPr>
          <p:cNvPr id="7" name="グループ化 6"/>
          <p:cNvGrpSpPr/>
          <p:nvPr/>
        </p:nvGrpSpPr>
        <p:grpSpPr>
          <a:xfrm>
            <a:off x="1775520" y="952291"/>
            <a:ext cx="6480720" cy="5501045"/>
            <a:chOff x="1775520" y="980728"/>
            <a:chExt cx="6480720" cy="5501045"/>
          </a:xfrm>
        </p:grpSpPr>
        <p:cxnSp>
          <p:nvCxnSpPr>
            <p:cNvPr id="19" name="直線コネクタ 18">
              <a:extLst>
                <a:ext uri="{FF2B5EF4-FFF2-40B4-BE49-F238E27FC236}">
                  <a16:creationId xmlns:a16="http://schemas.microsoft.com/office/drawing/2014/main" id="{CF1C5363-FA1D-D444-823B-9ECE759818F1}"/>
                </a:ext>
              </a:extLst>
            </p:cNvPr>
            <p:cNvCxnSpPr/>
            <p:nvPr/>
          </p:nvCxnSpPr>
          <p:spPr>
            <a:xfrm>
              <a:off x="177552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CF1C5363-FA1D-D444-823B-9ECE759818F1}"/>
                </a:ext>
              </a:extLst>
            </p:cNvPr>
            <p:cNvCxnSpPr/>
            <p:nvPr/>
          </p:nvCxnSpPr>
          <p:spPr>
            <a:xfrm>
              <a:off x="249560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CF1C5363-FA1D-D444-823B-9ECE759818F1}"/>
                </a:ext>
              </a:extLst>
            </p:cNvPr>
            <p:cNvCxnSpPr/>
            <p:nvPr/>
          </p:nvCxnSpPr>
          <p:spPr>
            <a:xfrm>
              <a:off x="321568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CF1C5363-FA1D-D444-823B-9ECE759818F1}"/>
                </a:ext>
              </a:extLst>
            </p:cNvPr>
            <p:cNvCxnSpPr/>
            <p:nvPr/>
          </p:nvCxnSpPr>
          <p:spPr>
            <a:xfrm>
              <a:off x="393576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CF1C5363-FA1D-D444-823B-9ECE759818F1}"/>
                </a:ext>
              </a:extLst>
            </p:cNvPr>
            <p:cNvCxnSpPr/>
            <p:nvPr/>
          </p:nvCxnSpPr>
          <p:spPr>
            <a:xfrm>
              <a:off x="465584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CF1C5363-FA1D-D444-823B-9ECE759818F1}"/>
                </a:ext>
              </a:extLst>
            </p:cNvPr>
            <p:cNvCxnSpPr/>
            <p:nvPr/>
          </p:nvCxnSpPr>
          <p:spPr>
            <a:xfrm>
              <a:off x="537592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CF1C5363-FA1D-D444-823B-9ECE759818F1}"/>
                </a:ext>
              </a:extLst>
            </p:cNvPr>
            <p:cNvCxnSpPr/>
            <p:nvPr/>
          </p:nvCxnSpPr>
          <p:spPr>
            <a:xfrm>
              <a:off x="609600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CF1C5363-FA1D-D444-823B-9ECE759818F1}"/>
                </a:ext>
              </a:extLst>
            </p:cNvPr>
            <p:cNvCxnSpPr/>
            <p:nvPr/>
          </p:nvCxnSpPr>
          <p:spPr>
            <a:xfrm>
              <a:off x="681608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CF1C5363-FA1D-D444-823B-9ECE759818F1}"/>
                </a:ext>
              </a:extLst>
            </p:cNvPr>
            <p:cNvCxnSpPr/>
            <p:nvPr/>
          </p:nvCxnSpPr>
          <p:spPr>
            <a:xfrm>
              <a:off x="753616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4" name="直線コネクタ 113">
              <a:extLst>
                <a:ext uri="{FF2B5EF4-FFF2-40B4-BE49-F238E27FC236}">
                  <a16:creationId xmlns:a16="http://schemas.microsoft.com/office/drawing/2014/main" id="{CF1C5363-FA1D-D444-823B-9ECE759818F1}"/>
                </a:ext>
              </a:extLst>
            </p:cNvPr>
            <p:cNvCxnSpPr/>
            <p:nvPr/>
          </p:nvCxnSpPr>
          <p:spPr>
            <a:xfrm>
              <a:off x="825624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cxnSp>
        <p:nvCxnSpPr>
          <p:cNvPr id="115" name="直線コネクタ 114"/>
          <p:cNvCxnSpPr/>
          <p:nvPr/>
        </p:nvCxnSpPr>
        <p:spPr>
          <a:xfrm flipV="1">
            <a:off x="1775520" y="1268760"/>
            <a:ext cx="711776" cy="70102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a:off x="2497632" y="1268760"/>
            <a:ext cx="43184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p:cNvCxnSpPr/>
          <p:nvPr/>
        </p:nvCxnSpPr>
        <p:spPr>
          <a:xfrm flipV="1">
            <a:off x="3217712" y="3520065"/>
            <a:ext cx="731200" cy="6290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0" name="直線コネクタ 119"/>
          <p:cNvCxnSpPr/>
          <p:nvPr/>
        </p:nvCxnSpPr>
        <p:spPr>
          <a:xfrm>
            <a:off x="3935760" y="3520065"/>
            <a:ext cx="144016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1" name="正方形/長方形 120">
            <a:extLst>
              <a:ext uri="{FF2B5EF4-FFF2-40B4-BE49-F238E27FC236}">
                <a16:creationId xmlns:a16="http://schemas.microsoft.com/office/drawing/2014/main" id="{838C1902-9A20-2B4A-B5D7-F3AA957A29A5}"/>
              </a:ext>
            </a:extLst>
          </p:cNvPr>
          <p:cNvSpPr/>
          <p:nvPr/>
        </p:nvSpPr>
        <p:spPr>
          <a:xfrm>
            <a:off x="1487488" y="198884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smtClean="0">
                <a:solidFill>
                  <a:schemeClr val="tx1"/>
                </a:solidFill>
              </a:rPr>
              <a:t>2</a:t>
            </a:r>
            <a:endParaRPr kumimoji="1" lang="ja-JP" altLang="en-US" sz="1600" dirty="0" err="1">
              <a:solidFill>
                <a:schemeClr val="tx1"/>
              </a:solidFill>
            </a:endParaRPr>
          </a:p>
        </p:txBody>
      </p:sp>
      <p:sp>
        <p:nvSpPr>
          <p:cNvPr id="122" name="正方形/長方形 121">
            <a:extLst>
              <a:ext uri="{FF2B5EF4-FFF2-40B4-BE49-F238E27FC236}">
                <a16:creationId xmlns:a16="http://schemas.microsoft.com/office/drawing/2014/main" id="{838C1902-9A20-2B4A-B5D7-F3AA957A29A5}"/>
              </a:ext>
            </a:extLst>
          </p:cNvPr>
          <p:cNvSpPr/>
          <p:nvPr/>
        </p:nvSpPr>
        <p:spPr>
          <a:xfrm>
            <a:off x="2927648" y="198884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smtClean="0">
                <a:solidFill>
                  <a:schemeClr val="tx1"/>
                </a:solidFill>
              </a:rPr>
              <a:t>6</a:t>
            </a:r>
            <a:endParaRPr kumimoji="1" lang="ja-JP" altLang="en-US" sz="1600" dirty="0" err="1">
              <a:solidFill>
                <a:schemeClr val="tx1"/>
              </a:solidFill>
            </a:endParaRPr>
          </a:p>
        </p:txBody>
      </p:sp>
      <p:cxnSp>
        <p:nvCxnSpPr>
          <p:cNvPr id="124" name="直線コネクタ 123"/>
          <p:cNvCxnSpPr/>
          <p:nvPr/>
        </p:nvCxnSpPr>
        <p:spPr>
          <a:xfrm flipH="1" flipV="1">
            <a:off x="5364800" y="3520064"/>
            <a:ext cx="731200" cy="6290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a:off x="6096000" y="4149033"/>
            <a:ext cx="2160240"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flipH="1" flipV="1">
            <a:off x="6824384" y="1268760"/>
            <a:ext cx="711776" cy="70102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a:off x="7536160" y="1988840"/>
            <a:ext cx="7180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8" name="正方形/長方形 127">
            <a:extLst>
              <a:ext uri="{FF2B5EF4-FFF2-40B4-BE49-F238E27FC236}">
                <a16:creationId xmlns:a16="http://schemas.microsoft.com/office/drawing/2014/main" id="{EB51ABC7-6C6A-7142-BE11-B1F9354B3F3C}"/>
              </a:ext>
            </a:extLst>
          </p:cNvPr>
          <p:cNvSpPr/>
          <p:nvPr/>
        </p:nvSpPr>
        <p:spPr>
          <a:xfrm>
            <a:off x="4367808" y="198884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smtClean="0">
                <a:solidFill>
                  <a:schemeClr val="tx1"/>
                </a:solidFill>
              </a:rPr>
              <a:t>10</a:t>
            </a:r>
            <a:endParaRPr kumimoji="1" lang="ja-JP" altLang="en-US" sz="1600" dirty="0" err="1">
              <a:solidFill>
                <a:schemeClr val="tx1"/>
              </a:solidFill>
            </a:endParaRPr>
          </a:p>
        </p:txBody>
      </p:sp>
      <p:sp>
        <p:nvSpPr>
          <p:cNvPr id="129" name="正方形/長方形 128">
            <a:extLst>
              <a:ext uri="{FF2B5EF4-FFF2-40B4-BE49-F238E27FC236}">
                <a16:creationId xmlns:a16="http://schemas.microsoft.com/office/drawing/2014/main" id="{838C1902-9A20-2B4A-B5D7-F3AA957A29A5}"/>
              </a:ext>
            </a:extLst>
          </p:cNvPr>
          <p:cNvSpPr/>
          <p:nvPr/>
        </p:nvSpPr>
        <p:spPr>
          <a:xfrm>
            <a:off x="7104112" y="198884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smtClean="0">
                <a:solidFill>
                  <a:schemeClr val="tx1"/>
                </a:solidFill>
              </a:rPr>
              <a:t>18</a:t>
            </a:r>
            <a:endParaRPr kumimoji="1" lang="ja-JP" altLang="en-US" sz="1600" dirty="0" err="1">
              <a:solidFill>
                <a:schemeClr val="tx1"/>
              </a:solidFill>
            </a:endParaRPr>
          </a:p>
        </p:txBody>
      </p:sp>
      <p:sp>
        <p:nvSpPr>
          <p:cNvPr id="130" name="正方形/長方形 129">
            <a:extLst>
              <a:ext uri="{FF2B5EF4-FFF2-40B4-BE49-F238E27FC236}">
                <a16:creationId xmlns:a16="http://schemas.microsoft.com/office/drawing/2014/main" id="{838C1902-9A20-2B4A-B5D7-F3AA957A29A5}"/>
              </a:ext>
            </a:extLst>
          </p:cNvPr>
          <p:cNvSpPr/>
          <p:nvPr/>
        </p:nvSpPr>
        <p:spPr>
          <a:xfrm>
            <a:off x="5735960" y="198884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smtClean="0">
                <a:solidFill>
                  <a:schemeClr val="tx1"/>
                </a:solidFill>
              </a:rPr>
              <a:t>14</a:t>
            </a:r>
            <a:endParaRPr kumimoji="1" lang="ja-JP" altLang="en-US" sz="1600" dirty="0" err="1">
              <a:solidFill>
                <a:schemeClr val="tx1"/>
              </a:solidFill>
            </a:endParaRPr>
          </a:p>
        </p:txBody>
      </p:sp>
      <p:sp>
        <p:nvSpPr>
          <p:cNvPr id="132" name="正方形/長方形 131">
            <a:extLst>
              <a:ext uri="{FF2B5EF4-FFF2-40B4-BE49-F238E27FC236}">
                <a16:creationId xmlns:a16="http://schemas.microsoft.com/office/drawing/2014/main" id="{838C1902-9A20-2B4A-B5D7-F3AA957A29A5}"/>
              </a:ext>
            </a:extLst>
          </p:cNvPr>
          <p:cNvSpPr/>
          <p:nvPr/>
        </p:nvSpPr>
        <p:spPr>
          <a:xfrm>
            <a:off x="5015880" y="2003974"/>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smtClean="0">
                <a:solidFill>
                  <a:schemeClr val="tx1"/>
                </a:solidFill>
              </a:rPr>
              <a:t>12</a:t>
            </a:r>
            <a:endParaRPr kumimoji="1" lang="ja-JP" altLang="en-US" sz="1600" dirty="0" err="1">
              <a:solidFill>
                <a:schemeClr val="tx1"/>
              </a:solidFill>
            </a:endParaRPr>
          </a:p>
        </p:txBody>
      </p:sp>
      <p:sp>
        <p:nvSpPr>
          <p:cNvPr id="133" name="正方形/長方形 132">
            <a:extLst>
              <a:ext uri="{FF2B5EF4-FFF2-40B4-BE49-F238E27FC236}">
                <a16:creationId xmlns:a16="http://schemas.microsoft.com/office/drawing/2014/main" id="{838C1902-9A20-2B4A-B5D7-F3AA957A29A5}"/>
              </a:ext>
            </a:extLst>
          </p:cNvPr>
          <p:cNvSpPr/>
          <p:nvPr/>
        </p:nvSpPr>
        <p:spPr>
          <a:xfrm>
            <a:off x="6456040" y="2003974"/>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smtClean="0">
                <a:solidFill>
                  <a:schemeClr val="tx1"/>
                </a:solidFill>
              </a:rPr>
              <a:t>16</a:t>
            </a:r>
            <a:endParaRPr kumimoji="1" lang="ja-JP" altLang="en-US" sz="1600" dirty="0" err="1">
              <a:solidFill>
                <a:schemeClr val="tx1"/>
              </a:solidFill>
            </a:endParaRPr>
          </a:p>
        </p:txBody>
      </p:sp>
      <p:sp>
        <p:nvSpPr>
          <p:cNvPr id="134" name="フリーフォーム 133">
            <a:extLst>
              <a:ext uri="{FF2B5EF4-FFF2-40B4-BE49-F238E27FC236}">
                <a16:creationId xmlns:a16="http://schemas.microsoft.com/office/drawing/2014/main" id="{C1CF671C-1973-BB4B-8499-D925431031F9}"/>
              </a:ext>
            </a:extLst>
          </p:cNvPr>
          <p:cNvSpPr/>
          <p:nvPr/>
        </p:nvSpPr>
        <p:spPr>
          <a:xfrm>
            <a:off x="1055440" y="5013176"/>
            <a:ext cx="7704856" cy="1055606"/>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5" name="直線コネクタ 134">
            <a:extLst>
              <a:ext uri="{FF2B5EF4-FFF2-40B4-BE49-F238E27FC236}">
                <a16:creationId xmlns:a16="http://schemas.microsoft.com/office/drawing/2014/main" id="{498D4C03-132D-8643-8758-A8114DD78FB1}"/>
              </a:ext>
            </a:extLst>
          </p:cNvPr>
          <p:cNvCxnSpPr/>
          <p:nvPr/>
        </p:nvCxnSpPr>
        <p:spPr>
          <a:xfrm>
            <a:off x="1055440" y="5445224"/>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6" name="正方形/長方形 135">
            <a:extLst>
              <a:ext uri="{FF2B5EF4-FFF2-40B4-BE49-F238E27FC236}">
                <a16:creationId xmlns:a16="http://schemas.microsoft.com/office/drawing/2014/main" id="{EFBEBC3A-DA97-D14C-B158-0FAEC4DA172C}"/>
              </a:ext>
            </a:extLst>
          </p:cNvPr>
          <p:cNvSpPr/>
          <p:nvPr/>
        </p:nvSpPr>
        <p:spPr>
          <a:xfrm>
            <a:off x="257080" y="5276694"/>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kumimoji="1" lang="en-US" altLang="ja-JP" sz="1600" dirty="0" smtClean="0">
                <a:solidFill>
                  <a:schemeClr val="tx1"/>
                </a:solidFill>
              </a:rPr>
              <a:t>5600</a:t>
            </a:r>
            <a:endParaRPr kumimoji="1" lang="ja-JP" altLang="en-US" sz="1600" dirty="0" err="1">
              <a:solidFill>
                <a:schemeClr val="tx1"/>
              </a:solidFill>
            </a:endParaRPr>
          </a:p>
        </p:txBody>
      </p:sp>
      <p:sp>
        <p:nvSpPr>
          <p:cNvPr id="138" name="正方形/長方形 137">
            <a:extLst>
              <a:ext uri="{FF2B5EF4-FFF2-40B4-BE49-F238E27FC236}">
                <a16:creationId xmlns:a16="http://schemas.microsoft.com/office/drawing/2014/main" id="{081D1E09-3BB0-984D-8FD1-4FBC6B904AA3}"/>
              </a:ext>
            </a:extLst>
          </p:cNvPr>
          <p:cNvSpPr/>
          <p:nvPr/>
        </p:nvSpPr>
        <p:spPr>
          <a:xfrm>
            <a:off x="341632" y="4581128"/>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移動距離</a:t>
            </a:r>
            <a:r>
              <a:rPr kumimoji="1" lang="en-US" altLang="ja-JP" sz="1600" dirty="0">
                <a:solidFill>
                  <a:schemeClr val="tx1"/>
                </a:solidFill>
              </a:rPr>
              <a:t>[mm]</a:t>
            </a:r>
            <a:endParaRPr kumimoji="1" lang="ja-JP" altLang="en-US" sz="1600" dirty="0" err="1">
              <a:solidFill>
                <a:schemeClr val="tx1"/>
              </a:solidFill>
            </a:endParaRPr>
          </a:p>
        </p:txBody>
      </p:sp>
      <p:cxnSp>
        <p:nvCxnSpPr>
          <p:cNvPr id="140" name="直線コネクタ 139"/>
          <p:cNvCxnSpPr/>
          <p:nvPr/>
        </p:nvCxnSpPr>
        <p:spPr>
          <a:xfrm>
            <a:off x="1061712" y="6093296"/>
            <a:ext cx="7180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1" name="直線コネクタ 140"/>
          <p:cNvCxnSpPr/>
          <p:nvPr/>
        </p:nvCxnSpPr>
        <p:spPr>
          <a:xfrm flipV="1">
            <a:off x="1781793" y="5445224"/>
            <a:ext cx="5761655" cy="64807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7536160" y="5445224"/>
            <a:ext cx="7180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89553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①：走行体をキビキビ動かす。</a:t>
            </a:r>
            <a:endParaRPr kumimoji="1" lang="ja-JP" altLang="en-US">
              <a:solidFill>
                <a:schemeClr val="tx1"/>
              </a:solidFill>
            </a:endParaRPr>
          </a:p>
        </p:txBody>
      </p:sp>
      <p:sp>
        <p:nvSpPr>
          <p:cNvPr id="2" name="正方形/長方形 1">
            <a:extLst>
              <a:ext uri="{FF2B5EF4-FFF2-40B4-BE49-F238E27FC236}">
                <a16:creationId xmlns:a16="http://schemas.microsoft.com/office/drawing/2014/main" id="{3B96F38B-7BB7-1F4E-A5F8-5FCA8E116D6A}"/>
              </a:ext>
            </a:extLst>
          </p:cNvPr>
          <p:cNvSpPr/>
          <p:nvPr/>
        </p:nvSpPr>
        <p:spPr>
          <a:xfrm>
            <a:off x="4439816" y="76470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走行体をキビキビ動かす</a:t>
            </a:r>
            <a:endParaRPr kumimoji="1" lang="ja-JP" altLang="en-US" dirty="0" err="1">
              <a:solidFill>
                <a:schemeClr val="tx1"/>
              </a:solidFill>
            </a:endParaRPr>
          </a:p>
        </p:txBody>
      </p:sp>
      <p:sp>
        <p:nvSpPr>
          <p:cNvPr id="9" name="正方形/長方形 8">
            <a:extLst>
              <a:ext uri="{FF2B5EF4-FFF2-40B4-BE49-F238E27FC236}">
                <a16:creationId xmlns:a16="http://schemas.microsoft.com/office/drawing/2014/main" id="{D25F2B85-7440-CD40-A8A0-B13A3A3EFD4D}"/>
              </a:ext>
            </a:extLst>
          </p:cNvPr>
          <p:cNvSpPr/>
          <p:nvPr/>
        </p:nvSpPr>
        <p:spPr>
          <a:xfrm>
            <a:off x="551384" y="2276872"/>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機能①：スムーズに走る</a:t>
            </a:r>
            <a:endParaRPr kumimoji="1" lang="ja-JP" altLang="en-US" dirty="0" err="1">
              <a:solidFill>
                <a:schemeClr val="tx1"/>
              </a:solidFill>
            </a:endParaRPr>
          </a:p>
        </p:txBody>
      </p:sp>
      <p:sp>
        <p:nvSpPr>
          <p:cNvPr id="12" name="正方形/長方形 11">
            <a:extLst>
              <a:ext uri="{FF2B5EF4-FFF2-40B4-BE49-F238E27FC236}">
                <a16:creationId xmlns:a16="http://schemas.microsoft.com/office/drawing/2014/main" id="{87630161-49C7-B54A-863C-2731BD820B94}"/>
              </a:ext>
            </a:extLst>
          </p:cNvPr>
          <p:cNvSpPr/>
          <p:nvPr/>
        </p:nvSpPr>
        <p:spPr>
          <a:xfrm>
            <a:off x="551384" y="3501008"/>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性能①：加速度○○</a:t>
            </a:r>
            <a:r>
              <a:rPr lang="en-US" altLang="ja-JP" dirty="0">
                <a:solidFill>
                  <a:schemeClr val="tx1"/>
                </a:solidFill>
              </a:rPr>
              <a:t>m2/s^2</a:t>
            </a:r>
            <a:endParaRPr kumimoji="1" lang="ja-JP" altLang="en-US" dirty="0" err="1">
              <a:solidFill>
                <a:schemeClr val="tx1"/>
              </a:solidFill>
            </a:endParaRPr>
          </a:p>
        </p:txBody>
      </p:sp>
      <p:sp>
        <p:nvSpPr>
          <p:cNvPr id="18" name="正方形/長方形 17">
            <a:extLst>
              <a:ext uri="{FF2B5EF4-FFF2-40B4-BE49-F238E27FC236}">
                <a16:creationId xmlns:a16="http://schemas.microsoft.com/office/drawing/2014/main" id="{4B242921-8215-924A-82CE-0BDD899B68D4}"/>
              </a:ext>
            </a:extLst>
          </p:cNvPr>
          <p:cNvSpPr/>
          <p:nvPr/>
        </p:nvSpPr>
        <p:spPr>
          <a:xfrm>
            <a:off x="551384" y="472514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要素①：走行体の数学モデル</a:t>
            </a:r>
            <a:endParaRPr kumimoji="1" lang="ja-JP" altLang="en-US" dirty="0" err="1">
              <a:solidFill>
                <a:schemeClr val="tx1"/>
              </a:solidFill>
            </a:endParaRPr>
          </a:p>
        </p:txBody>
      </p:sp>
      <p:cxnSp>
        <p:nvCxnSpPr>
          <p:cNvPr id="22" name="直線コネクタ 21">
            <a:extLst>
              <a:ext uri="{FF2B5EF4-FFF2-40B4-BE49-F238E27FC236}">
                <a16:creationId xmlns:a16="http://schemas.microsoft.com/office/drawing/2014/main" id="{FE9FF948-2749-5642-93AC-B90A735533B4}"/>
              </a:ext>
            </a:extLst>
          </p:cNvPr>
          <p:cNvCxnSpPr>
            <a:stCxn id="9" idx="2"/>
            <a:endCxn id="12" idx="0"/>
          </p:cNvCxnSpPr>
          <p:nvPr/>
        </p:nvCxnSpPr>
        <p:spPr>
          <a:xfrm>
            <a:off x="2207568" y="3068960"/>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AA304103-7EF6-2F48-9E13-AD65D84E21FC}"/>
              </a:ext>
            </a:extLst>
          </p:cNvPr>
          <p:cNvCxnSpPr>
            <a:stCxn id="12" idx="2"/>
            <a:endCxn id="18" idx="0"/>
          </p:cNvCxnSpPr>
          <p:nvPr/>
        </p:nvCxnSpPr>
        <p:spPr>
          <a:xfrm>
            <a:off x="2207568" y="4293096"/>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5729F884-B159-8A4B-BD8E-FE850EDC7DD5}"/>
              </a:ext>
            </a:extLst>
          </p:cNvPr>
          <p:cNvSpPr/>
          <p:nvPr/>
        </p:nvSpPr>
        <p:spPr>
          <a:xfrm>
            <a:off x="4439816"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機能②：素早く目標速度に到達</a:t>
            </a:r>
          </a:p>
        </p:txBody>
      </p:sp>
      <p:sp>
        <p:nvSpPr>
          <p:cNvPr id="30" name="正方形/長方形 29">
            <a:extLst>
              <a:ext uri="{FF2B5EF4-FFF2-40B4-BE49-F238E27FC236}">
                <a16:creationId xmlns:a16="http://schemas.microsoft.com/office/drawing/2014/main" id="{08479233-78CF-0240-A9AE-0924D8DC9097}"/>
              </a:ext>
            </a:extLst>
          </p:cNvPr>
          <p:cNvSpPr/>
          <p:nvPr/>
        </p:nvSpPr>
        <p:spPr>
          <a:xfrm>
            <a:off x="4439816"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性能</a:t>
            </a:r>
            <a:r>
              <a:rPr kumimoji="1" lang="ja-JP" altLang="en-US">
                <a:solidFill>
                  <a:schemeClr val="tx1"/>
                </a:solidFill>
              </a:rPr>
              <a:t>②：</a:t>
            </a:r>
            <a:r>
              <a:rPr lang="ja-JP" altLang="en-US">
                <a:solidFill>
                  <a:schemeClr val="tx1"/>
                </a:solidFill>
              </a:rPr>
              <a:t>応答時間○○秒</a:t>
            </a:r>
            <a:endParaRPr kumimoji="1" lang="ja-JP" altLang="en-US" dirty="0">
              <a:solidFill>
                <a:schemeClr val="tx1"/>
              </a:solidFill>
            </a:endParaRPr>
          </a:p>
        </p:txBody>
      </p:sp>
      <p:sp>
        <p:nvSpPr>
          <p:cNvPr id="31" name="正方形/長方形 30">
            <a:extLst>
              <a:ext uri="{FF2B5EF4-FFF2-40B4-BE49-F238E27FC236}">
                <a16:creationId xmlns:a16="http://schemas.microsoft.com/office/drawing/2014/main" id="{9C3F81BD-C19A-EA43-BB71-51B597050167}"/>
              </a:ext>
            </a:extLst>
          </p:cNvPr>
          <p:cNvSpPr/>
          <p:nvPr/>
        </p:nvSpPr>
        <p:spPr>
          <a:xfrm>
            <a:off x="4439816"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要素②：コントロー</a:t>
            </a:r>
            <a:r>
              <a:rPr lang="ja-JP" altLang="en-US" dirty="0">
                <a:solidFill>
                  <a:schemeClr val="tx1"/>
                </a:solidFill>
              </a:rPr>
              <a:t>ラ</a:t>
            </a:r>
            <a:endParaRPr kumimoji="1" lang="ja-JP" altLang="en-US" dirty="0">
              <a:solidFill>
                <a:schemeClr val="tx1"/>
              </a:solidFill>
            </a:endParaRPr>
          </a:p>
        </p:txBody>
      </p:sp>
      <p:cxnSp>
        <p:nvCxnSpPr>
          <p:cNvPr id="33" name="直線コネクタ 32">
            <a:extLst>
              <a:ext uri="{FF2B5EF4-FFF2-40B4-BE49-F238E27FC236}">
                <a16:creationId xmlns:a16="http://schemas.microsoft.com/office/drawing/2014/main" id="{C17D52A5-A1C2-5644-A791-FE8E85C266DB}"/>
              </a:ext>
            </a:extLst>
          </p:cNvPr>
          <p:cNvCxnSpPr>
            <a:stCxn id="29" idx="2"/>
            <a:endCxn id="30" idx="0"/>
          </p:cNvCxnSpPr>
          <p:nvPr/>
        </p:nvCxnSpPr>
        <p:spPr>
          <a:xfrm>
            <a:off x="6096000"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D68BE1F3-7AEA-694B-BB81-5510E80064D6}"/>
              </a:ext>
            </a:extLst>
          </p:cNvPr>
          <p:cNvCxnSpPr>
            <a:stCxn id="30" idx="2"/>
            <a:endCxn id="31" idx="0"/>
          </p:cNvCxnSpPr>
          <p:nvPr/>
        </p:nvCxnSpPr>
        <p:spPr>
          <a:xfrm>
            <a:off x="6096000"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28056EF5-1A0A-C345-95F0-D04921842027}"/>
              </a:ext>
            </a:extLst>
          </p:cNvPr>
          <p:cNvSpPr/>
          <p:nvPr/>
        </p:nvSpPr>
        <p:spPr>
          <a:xfrm>
            <a:off x="8328248"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機能②：</a:t>
            </a:r>
            <a:endParaRPr kumimoji="1" lang="ja-JP" altLang="en-US" dirty="0" err="1">
              <a:solidFill>
                <a:schemeClr val="tx1"/>
              </a:solidFill>
            </a:endParaRPr>
          </a:p>
        </p:txBody>
      </p:sp>
      <p:sp>
        <p:nvSpPr>
          <p:cNvPr id="38" name="正方形/長方形 37">
            <a:extLst>
              <a:ext uri="{FF2B5EF4-FFF2-40B4-BE49-F238E27FC236}">
                <a16:creationId xmlns:a16="http://schemas.microsoft.com/office/drawing/2014/main" id="{C7A76BD7-9ED7-074D-9CC0-643687221C41}"/>
              </a:ext>
            </a:extLst>
          </p:cNvPr>
          <p:cNvSpPr/>
          <p:nvPr/>
        </p:nvSpPr>
        <p:spPr>
          <a:xfrm>
            <a:off x="8328248"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39" name="正方形/長方形 38">
            <a:extLst>
              <a:ext uri="{FF2B5EF4-FFF2-40B4-BE49-F238E27FC236}">
                <a16:creationId xmlns:a16="http://schemas.microsoft.com/office/drawing/2014/main" id="{E52736EC-F79D-E548-A3B5-E6DACF67E764}"/>
              </a:ext>
            </a:extLst>
          </p:cNvPr>
          <p:cNvSpPr/>
          <p:nvPr/>
        </p:nvSpPr>
        <p:spPr>
          <a:xfrm>
            <a:off x="8328248"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41" name="直線コネクタ 40">
            <a:extLst>
              <a:ext uri="{FF2B5EF4-FFF2-40B4-BE49-F238E27FC236}">
                <a16:creationId xmlns:a16="http://schemas.microsoft.com/office/drawing/2014/main" id="{07CBD99B-6B20-814A-AF7D-8A4D16F47E37}"/>
              </a:ext>
            </a:extLst>
          </p:cNvPr>
          <p:cNvCxnSpPr>
            <a:stCxn id="37" idx="2"/>
            <a:endCxn id="38" idx="0"/>
          </p:cNvCxnSpPr>
          <p:nvPr/>
        </p:nvCxnSpPr>
        <p:spPr>
          <a:xfrm>
            <a:off x="9984432"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D0851425-88EA-8F4E-8C32-17E72EACAA5D}"/>
              </a:ext>
            </a:extLst>
          </p:cNvPr>
          <p:cNvCxnSpPr>
            <a:stCxn id="38" idx="2"/>
            <a:endCxn id="39" idx="0"/>
          </p:cNvCxnSpPr>
          <p:nvPr/>
        </p:nvCxnSpPr>
        <p:spPr>
          <a:xfrm>
            <a:off x="9984432"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D2954E9-C58B-AB47-9521-4C3D90DBA5B6}"/>
              </a:ext>
            </a:extLst>
          </p:cNvPr>
          <p:cNvCxnSpPr>
            <a:cxnSpLocks/>
            <a:stCxn id="2" idx="2"/>
          </p:cNvCxnSpPr>
          <p:nvPr/>
        </p:nvCxnSpPr>
        <p:spPr>
          <a:xfrm flipH="1">
            <a:off x="2207568"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4287B8F5-AE88-3043-B943-6C6156B55EC4}"/>
              </a:ext>
            </a:extLst>
          </p:cNvPr>
          <p:cNvCxnSpPr>
            <a:cxnSpLocks/>
            <a:stCxn id="2" idx="2"/>
          </p:cNvCxnSpPr>
          <p:nvPr/>
        </p:nvCxnSpPr>
        <p:spPr>
          <a:xfrm>
            <a:off x="6096000" y="1556792"/>
            <a:ext cx="0"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F34EEB9C-368F-4644-90B1-A7BECEB930CD}"/>
              </a:ext>
            </a:extLst>
          </p:cNvPr>
          <p:cNvCxnSpPr>
            <a:cxnSpLocks/>
            <a:stCxn id="2" idx="2"/>
          </p:cNvCxnSpPr>
          <p:nvPr/>
        </p:nvCxnSpPr>
        <p:spPr>
          <a:xfrm>
            <a:off x="6096000"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23" name="正方形/長方形 22">
            <a:extLst>
              <a:ext uri="{FF2B5EF4-FFF2-40B4-BE49-F238E27FC236}">
                <a16:creationId xmlns:a16="http://schemas.microsoft.com/office/drawing/2014/main" id="{40B05C0E-2C63-8449-8B8B-81C0D60A3E3A}"/>
              </a:ext>
            </a:extLst>
          </p:cNvPr>
          <p:cNvSpPr/>
          <p:nvPr/>
        </p:nvSpPr>
        <p:spPr>
          <a:xfrm>
            <a:off x="5231904" y="58772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性能②：車輪を滑らせない</a:t>
            </a:r>
            <a:endParaRPr kumimoji="1" lang="ja-JP" altLang="en-US" dirty="0" err="1">
              <a:solidFill>
                <a:schemeClr val="tx1"/>
              </a:solidFill>
            </a:endParaRPr>
          </a:p>
        </p:txBody>
      </p:sp>
    </p:spTree>
    <p:extLst>
      <p:ext uri="{BB962C8B-B14F-4D97-AF65-F5344CB8AC3E}">
        <p14:creationId xmlns:p14="http://schemas.microsoft.com/office/powerpoint/2010/main" val="41080471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正方形/長方形 131">
            <a:extLst>
              <a:ext uri="{FF2B5EF4-FFF2-40B4-BE49-F238E27FC236}">
                <a16:creationId xmlns:a16="http://schemas.microsoft.com/office/drawing/2014/main" id="{4DE94639-2AC3-E74F-B71F-9BAF0BBAA11C}"/>
              </a:ext>
            </a:extLst>
          </p:cNvPr>
          <p:cNvSpPr/>
          <p:nvPr/>
        </p:nvSpPr>
        <p:spPr>
          <a:xfrm>
            <a:off x="1343472" y="1604854"/>
            <a:ext cx="4581568" cy="4128402"/>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400">
                <a:solidFill>
                  <a:schemeClr val="tx1"/>
                </a:solidFill>
              </a:rPr>
              <a:t>キビキビ制御</a:t>
            </a:r>
            <a:endParaRPr kumimoji="1" lang="en-US" altLang="ja-JP" sz="1400" dirty="0">
              <a:solidFill>
                <a:schemeClr val="tx1"/>
              </a:solidFill>
            </a:endParaRPr>
          </a:p>
          <a:p>
            <a:pPr algn="ctr"/>
            <a:r>
              <a:rPr kumimoji="1" lang="ja-JP" altLang="en-US" sz="1400">
                <a:solidFill>
                  <a:schemeClr val="tx1"/>
                </a:solidFill>
              </a:rPr>
              <a:t>システム</a:t>
            </a:r>
            <a:endParaRPr kumimoji="1" lang="ja-JP" altLang="en-US" sz="1400" dirty="0" err="1">
              <a:solidFill>
                <a:schemeClr val="tx1"/>
              </a:solidFill>
            </a:endParaRPr>
          </a:p>
        </p:txBody>
      </p:sp>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①：キビキビ制御システム</a:t>
            </a: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id="{25A12E36-56D6-D04A-904C-74E4AC5EACC7}"/>
              </a:ext>
            </a:extLst>
          </p:cNvPr>
          <p:cNvCxnSpPr>
            <a:cxnSpLocks/>
          </p:cNvCxnSpPr>
          <p:nvPr/>
        </p:nvCxnSpPr>
        <p:spPr>
          <a:xfrm>
            <a:off x="9660396" y="645333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D32794D-F3F2-8D48-98F9-ABBC2BACE453}"/>
              </a:ext>
            </a:extLst>
          </p:cNvPr>
          <p:cNvGrpSpPr/>
          <p:nvPr/>
        </p:nvGrpSpPr>
        <p:grpSpPr>
          <a:xfrm>
            <a:off x="9660396" y="4797152"/>
            <a:ext cx="1656184" cy="1656184"/>
            <a:chOff x="8616280" y="4797152"/>
            <a:chExt cx="1656184" cy="1656184"/>
          </a:xfrm>
        </p:grpSpPr>
        <p:sp>
          <p:nvSpPr>
            <p:cNvPr id="5" name="円/楕円 4">
              <a:extLst>
                <a:ext uri="{FF2B5EF4-FFF2-40B4-BE49-F238E27FC236}">
                  <a16:creationId xmlns:a16="http://schemas.microsoft.com/office/drawing/2014/main" id="{7A42A556-5873-C946-8708-EC89BF1B6983}"/>
                </a:ext>
              </a:extLst>
            </p:cNvPr>
            <p:cNvSpPr/>
            <p:nvPr/>
          </p:nvSpPr>
          <p:spPr>
            <a:xfrm>
              <a:off x="8616280" y="4797152"/>
              <a:ext cx="1656184" cy="165618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車輪</a:t>
              </a:r>
              <a:endParaRPr kumimoji="1" lang="ja-JP" altLang="en-US" dirty="0" err="1">
                <a:solidFill>
                  <a:schemeClr val="tx1"/>
                </a:solidFill>
              </a:endParaRPr>
            </a:p>
          </p:txBody>
        </p:sp>
        <p:cxnSp>
          <p:nvCxnSpPr>
            <p:cNvPr id="9" name="直線コネクタ 8">
              <a:extLst>
                <a:ext uri="{FF2B5EF4-FFF2-40B4-BE49-F238E27FC236}">
                  <a16:creationId xmlns:a16="http://schemas.microsoft.com/office/drawing/2014/main" id="{9748DDAD-E860-494B-9999-7719EE47DE04}"/>
                </a:ext>
              </a:extLst>
            </p:cNvPr>
            <p:cNvCxnSpPr>
              <a:stCxn id="5" idx="3"/>
              <a:endCxn id="5" idx="7"/>
            </p:cNvCxnSpPr>
            <p:nvPr/>
          </p:nvCxnSpPr>
          <p:spPr>
            <a:xfrm flipV="1">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9832B64-F3D0-494C-A457-8EB54A6162A5}"/>
                </a:ext>
              </a:extLst>
            </p:cNvPr>
            <p:cNvCxnSpPr>
              <a:stCxn id="5" idx="1"/>
              <a:endCxn id="5" idx="5"/>
            </p:cNvCxnSpPr>
            <p:nvPr/>
          </p:nvCxnSpPr>
          <p:spPr>
            <a:xfrm>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直線矢印コネクタ 14">
            <a:extLst>
              <a:ext uri="{FF2B5EF4-FFF2-40B4-BE49-F238E27FC236}">
                <a16:creationId xmlns:a16="http://schemas.microsoft.com/office/drawing/2014/main" id="{6BEFA3C7-A322-5645-A3C2-150CE9A9D2C9}"/>
              </a:ext>
            </a:extLst>
          </p:cNvPr>
          <p:cNvCxnSpPr/>
          <p:nvPr/>
        </p:nvCxnSpPr>
        <p:spPr>
          <a:xfrm>
            <a:off x="10479003" y="643326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6119E4D-ABC9-4A44-A657-3ACC3ED6075C}"/>
              </a:ext>
            </a:extLst>
          </p:cNvPr>
          <p:cNvCxnSpPr>
            <a:cxnSpLocks/>
          </p:cNvCxnSpPr>
          <p:nvPr/>
        </p:nvCxnSpPr>
        <p:spPr>
          <a:xfrm flipV="1">
            <a:off x="11784632" y="3992689"/>
            <a:ext cx="0" cy="274867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FD928EF-B134-3444-B4E7-4A99FEC58B9D}"/>
              </a:ext>
            </a:extLst>
          </p:cNvPr>
          <p:cNvCxnSpPr>
            <a:cxnSpLocks/>
          </p:cNvCxnSpPr>
          <p:nvPr/>
        </p:nvCxnSpPr>
        <p:spPr>
          <a:xfrm flipH="1">
            <a:off x="10380476" y="3824484"/>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0973CC44-59C6-124A-8168-DB05FE179C01}"/>
              </a:ext>
            </a:extLst>
          </p:cNvPr>
          <p:cNvSpPr/>
          <p:nvPr/>
        </p:nvSpPr>
        <p:spPr>
          <a:xfrm>
            <a:off x="10297448" y="2708919"/>
            <a:ext cx="1481869" cy="33245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sz="1400">
                <a:solidFill>
                  <a:schemeClr val="tx1"/>
                </a:solidFill>
              </a:rPr>
              <a:t>走行体</a:t>
            </a:r>
            <a:endParaRPr kumimoji="1" lang="ja-JP" altLang="en-US" sz="1400" dirty="0" err="1">
              <a:solidFill>
                <a:schemeClr val="tx1"/>
              </a:solidFill>
            </a:endParaRPr>
          </a:p>
        </p:txBody>
      </p:sp>
      <p:grpSp>
        <p:nvGrpSpPr>
          <p:cNvPr id="22" name="グループ化 21">
            <a:extLst>
              <a:ext uri="{FF2B5EF4-FFF2-40B4-BE49-F238E27FC236}">
                <a16:creationId xmlns:a16="http://schemas.microsoft.com/office/drawing/2014/main" id="{FEEE2B49-58B2-B748-9567-8A4247EA8CC5}"/>
              </a:ext>
            </a:extLst>
          </p:cNvPr>
          <p:cNvGrpSpPr/>
          <p:nvPr/>
        </p:nvGrpSpPr>
        <p:grpSpPr>
          <a:xfrm>
            <a:off x="11184877" y="3645024"/>
            <a:ext cx="358012" cy="358012"/>
            <a:chOff x="4024536" y="3216424"/>
            <a:chExt cx="3168353" cy="3168352"/>
          </a:xfrm>
        </p:grpSpPr>
        <p:sp>
          <p:nvSpPr>
            <p:cNvPr id="26" name="パイ 25">
              <a:extLst>
                <a:ext uri="{FF2B5EF4-FFF2-40B4-BE49-F238E27FC236}">
                  <a16:creationId xmlns:a16="http://schemas.microsoft.com/office/drawing/2014/main" id="{B68162D2-4B1C-074F-AB75-3D48D4277AC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パイ 26">
              <a:extLst>
                <a:ext uri="{FF2B5EF4-FFF2-40B4-BE49-F238E27FC236}">
                  <a16:creationId xmlns:a16="http://schemas.microsoft.com/office/drawing/2014/main" id="{7F701166-B61E-3F4F-AC67-B894882A59F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id="{835C2019-EDF2-AA47-9A1C-939F36F189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9" name="円弧 28">
            <a:extLst>
              <a:ext uri="{FF2B5EF4-FFF2-40B4-BE49-F238E27FC236}">
                <a16:creationId xmlns:a16="http://schemas.microsoft.com/office/drawing/2014/main" id="{AFD5FEB2-6245-BE42-8B61-01FA1BEB354A}"/>
              </a:ext>
            </a:extLst>
          </p:cNvPr>
          <p:cNvSpPr/>
          <p:nvPr/>
        </p:nvSpPr>
        <p:spPr>
          <a:xfrm>
            <a:off x="9952786" y="5089542"/>
            <a:ext cx="1075762" cy="1075762"/>
          </a:xfrm>
          <a:prstGeom prst="arc">
            <a:avLst>
              <a:gd name="adj1" fmla="val 6556905"/>
              <a:gd name="adj2" fmla="val 12479464"/>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id="{EA57FD0B-CC0F-EA46-81D4-C760EE15B73C}"/>
              </a:ext>
            </a:extLst>
          </p:cNvPr>
          <p:cNvCxnSpPr>
            <a:cxnSpLocks/>
          </p:cNvCxnSpPr>
          <p:nvPr/>
        </p:nvCxnSpPr>
        <p:spPr>
          <a:xfrm rot="16200000" flipH="1">
            <a:off x="10871273" y="431482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5" name="グループ化 84">
            <a:extLst>
              <a:ext uri="{FF2B5EF4-FFF2-40B4-BE49-F238E27FC236}">
                <a16:creationId xmlns:a16="http://schemas.microsoft.com/office/drawing/2014/main" id="{24CBF393-800F-F545-9F7A-30282A6B1717}"/>
              </a:ext>
            </a:extLst>
          </p:cNvPr>
          <p:cNvGrpSpPr/>
          <p:nvPr/>
        </p:nvGrpSpPr>
        <p:grpSpPr>
          <a:xfrm>
            <a:off x="11473151" y="5931662"/>
            <a:ext cx="527505" cy="527505"/>
            <a:chOff x="11185119" y="5931662"/>
            <a:chExt cx="527505" cy="527505"/>
          </a:xfrm>
        </p:grpSpPr>
        <p:sp>
          <p:nvSpPr>
            <p:cNvPr id="32" name="円/楕円 31">
              <a:extLst>
                <a:ext uri="{FF2B5EF4-FFF2-40B4-BE49-F238E27FC236}">
                  <a16:creationId xmlns:a16="http://schemas.microsoft.com/office/drawing/2014/main" id="{F48C7AFA-C695-2044-BFE4-98E977E4B42A}"/>
                </a:ext>
              </a:extLst>
            </p:cNvPr>
            <p:cNvSpPr/>
            <p:nvPr/>
          </p:nvSpPr>
          <p:spPr>
            <a:xfrm>
              <a:off x="11185119" y="5931662"/>
              <a:ext cx="527505" cy="52750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id="{031F4C55-1C33-A24E-8BE6-B803283999F7}"/>
                </a:ext>
              </a:extLst>
            </p:cNvPr>
            <p:cNvCxnSpPr>
              <a:stCxn id="32" idx="3"/>
              <a:endCxn id="32" idx="7"/>
            </p:cNvCxnSpPr>
            <p:nvPr/>
          </p:nvCxnSpPr>
          <p:spPr>
            <a:xfrm flipV="1">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DD3275E-8ABC-9740-84C9-98B5B9FFDB34}"/>
                </a:ext>
              </a:extLst>
            </p:cNvPr>
            <p:cNvCxnSpPr>
              <a:stCxn id="32" idx="1"/>
              <a:endCxn id="32" idx="5"/>
            </p:cNvCxnSpPr>
            <p:nvPr/>
          </p:nvCxnSpPr>
          <p:spPr>
            <a:xfrm>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正方形/長方形 37">
            <a:extLst>
              <a:ext uri="{FF2B5EF4-FFF2-40B4-BE49-F238E27FC236}">
                <a16:creationId xmlns:a16="http://schemas.microsoft.com/office/drawing/2014/main" id="{224CB823-8267-D54C-A84F-F5EB981A2D8E}"/>
              </a:ext>
            </a:extLst>
          </p:cNvPr>
          <p:cNvSpPr/>
          <p:nvPr/>
        </p:nvSpPr>
        <p:spPr>
          <a:xfrm rot="16200000">
            <a:off x="6312024"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モーター</a:t>
            </a:r>
            <a:endParaRPr kumimoji="1" lang="en-US" altLang="ja-JP" sz="1400" dirty="0">
              <a:solidFill>
                <a:schemeClr val="bg1">
                  <a:lumMod val="65000"/>
                </a:schemeClr>
              </a:solidFill>
            </a:endParaRPr>
          </a:p>
          <a:p>
            <a:pPr algn="ctr"/>
            <a:r>
              <a:rPr kumimoji="1" lang="ja-JP" altLang="en-US" sz="1400">
                <a:solidFill>
                  <a:schemeClr val="bg1">
                    <a:lumMod val="65000"/>
                  </a:schemeClr>
                </a:solidFill>
              </a:rPr>
              <a:t>ドライバ</a:t>
            </a:r>
            <a:endParaRPr kumimoji="1" lang="ja-JP" altLang="en-US" sz="1400" dirty="0" err="1">
              <a:solidFill>
                <a:schemeClr val="bg1">
                  <a:lumMod val="65000"/>
                </a:schemeClr>
              </a:solidFill>
            </a:endParaRPr>
          </a:p>
        </p:txBody>
      </p:sp>
      <p:sp>
        <p:nvSpPr>
          <p:cNvPr id="39" name="正方形/長方形 38">
            <a:extLst>
              <a:ext uri="{FF2B5EF4-FFF2-40B4-BE49-F238E27FC236}">
                <a16:creationId xmlns:a16="http://schemas.microsoft.com/office/drawing/2014/main" id="{761743FF-311D-F441-8694-558772356518}"/>
              </a:ext>
            </a:extLst>
          </p:cNvPr>
          <p:cNvSpPr/>
          <p:nvPr/>
        </p:nvSpPr>
        <p:spPr>
          <a:xfrm rot="16200000">
            <a:off x="7451494"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bg1">
                    <a:lumMod val="65000"/>
                  </a:schemeClr>
                </a:solidFill>
              </a:rPr>
              <a:t>DC</a:t>
            </a:r>
            <a:r>
              <a:rPr kumimoji="1" lang="ja-JP" altLang="en-US" sz="1400">
                <a:solidFill>
                  <a:schemeClr val="bg1">
                    <a:lumMod val="65000"/>
                  </a:schemeClr>
                </a:solidFill>
              </a:rPr>
              <a:t>モータ</a:t>
            </a:r>
            <a:endParaRPr kumimoji="1" lang="ja-JP" altLang="en-US" sz="1400" dirty="0" err="1">
              <a:solidFill>
                <a:schemeClr val="bg1">
                  <a:lumMod val="65000"/>
                </a:schemeClr>
              </a:solidFill>
            </a:endParaRPr>
          </a:p>
        </p:txBody>
      </p:sp>
      <p:sp>
        <p:nvSpPr>
          <p:cNvPr id="40" name="正方形/長方形 39">
            <a:extLst>
              <a:ext uri="{FF2B5EF4-FFF2-40B4-BE49-F238E27FC236}">
                <a16:creationId xmlns:a16="http://schemas.microsoft.com/office/drawing/2014/main" id="{69F9C521-BC5E-AB4C-B598-949AD696185C}"/>
              </a:ext>
            </a:extLst>
          </p:cNvPr>
          <p:cNvSpPr/>
          <p:nvPr/>
        </p:nvSpPr>
        <p:spPr>
          <a:xfrm rot="16200000">
            <a:off x="8590964"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ギア</a:t>
            </a:r>
            <a:endParaRPr kumimoji="1" lang="ja-JP" altLang="en-US" sz="1400" dirty="0" err="1">
              <a:solidFill>
                <a:schemeClr val="bg1">
                  <a:lumMod val="65000"/>
                </a:schemeClr>
              </a:solidFill>
            </a:endParaRPr>
          </a:p>
        </p:txBody>
      </p:sp>
      <p:cxnSp>
        <p:nvCxnSpPr>
          <p:cNvPr id="45" name="直線矢印コネクタ 44">
            <a:extLst>
              <a:ext uri="{FF2B5EF4-FFF2-40B4-BE49-F238E27FC236}">
                <a16:creationId xmlns:a16="http://schemas.microsoft.com/office/drawing/2014/main" id="{BC322415-115A-534B-A6E5-8855B7B47DC1}"/>
              </a:ext>
            </a:extLst>
          </p:cNvPr>
          <p:cNvCxnSpPr>
            <a:cxnSpLocks/>
          </p:cNvCxnSpPr>
          <p:nvPr/>
        </p:nvCxnSpPr>
        <p:spPr>
          <a:xfrm>
            <a:off x="7169791"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6CAAB08-D29D-334B-BB7F-2C95C1543560}"/>
              </a:ext>
            </a:extLst>
          </p:cNvPr>
          <p:cNvCxnSpPr>
            <a:cxnSpLocks/>
          </p:cNvCxnSpPr>
          <p:nvPr/>
        </p:nvCxnSpPr>
        <p:spPr>
          <a:xfrm>
            <a:off x="8309261"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id="{2E643B34-1135-F048-A33F-FECDE805A732}"/>
              </a:ext>
            </a:extLst>
          </p:cNvPr>
          <p:cNvGrpSpPr/>
          <p:nvPr/>
        </p:nvGrpSpPr>
        <p:grpSpPr>
          <a:xfrm>
            <a:off x="9444372" y="3957379"/>
            <a:ext cx="504056" cy="859842"/>
            <a:chOff x="9480376" y="2996952"/>
            <a:chExt cx="504056" cy="504056"/>
          </a:xfrm>
          <a:noFill/>
        </p:grpSpPr>
        <p:cxnSp>
          <p:nvCxnSpPr>
            <p:cNvPr id="49" name="直線矢印コネクタ 48">
              <a:extLst>
                <a:ext uri="{FF2B5EF4-FFF2-40B4-BE49-F238E27FC236}">
                  <a16:creationId xmlns:a16="http://schemas.microsoft.com/office/drawing/2014/main" id="{DE5CA45E-0CA6-7840-9E2A-D67F10EFFE86}"/>
                </a:ext>
              </a:extLst>
            </p:cNvPr>
            <p:cNvCxnSpPr>
              <a:cxnSpLocks/>
            </p:cNvCxnSpPr>
            <p:nvPr/>
          </p:nvCxnSpPr>
          <p:spPr>
            <a:xfrm>
              <a:off x="9480376" y="2996952"/>
              <a:ext cx="504056" cy="0"/>
            </a:xfrm>
            <a:prstGeom prst="straightConnector1">
              <a:avLst/>
            </a:prstGeom>
            <a:grpFill/>
            <a:ln w="38100" cap="rnd">
              <a:solidFill>
                <a:schemeClr val="bg1">
                  <a:lumMod val="75000"/>
                </a:schemeClr>
              </a:solidFill>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65C46311-C2DC-6842-9EE1-2B622A45C6D8}"/>
                </a:ext>
              </a:extLst>
            </p:cNvPr>
            <p:cNvCxnSpPr>
              <a:cxnSpLocks/>
            </p:cNvCxnSpPr>
            <p:nvPr/>
          </p:nvCxnSpPr>
          <p:spPr>
            <a:xfrm rot="5400000">
              <a:off x="9732404" y="3248980"/>
              <a:ext cx="504056" cy="0"/>
            </a:xfrm>
            <a:prstGeom prst="straightConnector1">
              <a:avLst/>
            </a:prstGeom>
            <a:grpFill/>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正方形/長方形 55">
            <a:extLst>
              <a:ext uri="{FF2B5EF4-FFF2-40B4-BE49-F238E27FC236}">
                <a16:creationId xmlns:a16="http://schemas.microsoft.com/office/drawing/2014/main" id="{8279C6B9-28C0-D543-87DB-FD51C2E3FBDA}"/>
              </a:ext>
            </a:extLst>
          </p:cNvPr>
          <p:cNvSpPr/>
          <p:nvPr/>
        </p:nvSpPr>
        <p:spPr>
          <a:xfrm rot="16200000">
            <a:off x="8275337"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回転角</a:t>
            </a:r>
            <a:endParaRPr lang="en-US" altLang="ja-JP" sz="1400" dirty="0">
              <a:solidFill>
                <a:schemeClr val="tx1"/>
              </a:solidFill>
            </a:endParaRPr>
          </a:p>
          <a:p>
            <a:pPr algn="ctr"/>
            <a:r>
              <a:rPr kumimoji="1" lang="ja-JP" altLang="en-US" sz="1400">
                <a:solidFill>
                  <a:schemeClr val="tx1"/>
                </a:solidFill>
              </a:rPr>
              <a:t>センサ</a:t>
            </a:r>
            <a:endParaRPr kumimoji="1" lang="ja-JP" altLang="en-US" sz="1400" dirty="0" err="1">
              <a:solidFill>
                <a:schemeClr val="tx1"/>
              </a:solidFill>
            </a:endParaRPr>
          </a:p>
        </p:txBody>
      </p:sp>
      <p:cxnSp>
        <p:nvCxnSpPr>
          <p:cNvPr id="57" name="直線矢印コネクタ 56">
            <a:extLst>
              <a:ext uri="{FF2B5EF4-FFF2-40B4-BE49-F238E27FC236}">
                <a16:creationId xmlns:a16="http://schemas.microsoft.com/office/drawing/2014/main" id="{AA04A6B5-C176-0645-A8B8-A4A8B25EE886}"/>
              </a:ext>
            </a:extLst>
          </p:cNvPr>
          <p:cNvCxnSpPr>
            <a:cxnSpLocks/>
          </p:cNvCxnSpPr>
          <p:nvPr/>
        </p:nvCxnSpPr>
        <p:spPr>
          <a:xfrm flipH="1">
            <a:off x="9050899"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id="{6845D476-A07D-E44A-80DB-1D09197FDACD}"/>
              </a:ext>
            </a:extLst>
          </p:cNvPr>
          <p:cNvSpPr/>
          <p:nvPr/>
        </p:nvSpPr>
        <p:spPr>
          <a:xfrm rot="16200000">
            <a:off x="8648479" y="4988573"/>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kumimoji="1" lang="en-US" altLang="ja-JP" sz="1400" dirty="0">
                <a:solidFill>
                  <a:schemeClr val="tx1"/>
                </a:solidFill>
              </a:rPr>
              <a:t>[rad/s]</a:t>
            </a:r>
            <a:endParaRPr kumimoji="1" lang="ja-JP" altLang="en-US" sz="1400" dirty="0" err="1">
              <a:solidFill>
                <a:schemeClr val="tx1"/>
              </a:solidFill>
            </a:endParaRPr>
          </a:p>
        </p:txBody>
      </p:sp>
      <p:cxnSp>
        <p:nvCxnSpPr>
          <p:cNvPr id="61" name="直線矢印コネクタ 60">
            <a:extLst>
              <a:ext uri="{FF2B5EF4-FFF2-40B4-BE49-F238E27FC236}">
                <a16:creationId xmlns:a16="http://schemas.microsoft.com/office/drawing/2014/main" id="{06961735-800E-8C4A-8208-63B729038CB3}"/>
              </a:ext>
            </a:extLst>
          </p:cNvPr>
          <p:cNvCxnSpPr>
            <a:cxnSpLocks/>
          </p:cNvCxnSpPr>
          <p:nvPr/>
        </p:nvCxnSpPr>
        <p:spPr>
          <a:xfrm flipH="1">
            <a:off x="7845859"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id="{F5671407-5BD7-634B-ADC4-CF503755CC66}"/>
              </a:ext>
            </a:extLst>
          </p:cNvPr>
          <p:cNvSpPr/>
          <p:nvPr/>
        </p:nvSpPr>
        <p:spPr>
          <a:xfrm rot="16200000">
            <a:off x="7524759" y="4988574"/>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endParaRPr kumimoji="1" lang="ja-JP" altLang="en-US" sz="1400" dirty="0" err="1">
              <a:solidFill>
                <a:schemeClr val="tx1"/>
              </a:solidFill>
            </a:endParaRPr>
          </a:p>
        </p:txBody>
      </p:sp>
      <p:cxnSp>
        <p:nvCxnSpPr>
          <p:cNvPr id="64" name="直線矢印コネクタ 63">
            <a:extLst>
              <a:ext uri="{FF2B5EF4-FFF2-40B4-BE49-F238E27FC236}">
                <a16:creationId xmlns:a16="http://schemas.microsoft.com/office/drawing/2014/main" id="{FD2526AE-4FE8-F543-ABDA-466862BED543}"/>
              </a:ext>
            </a:extLst>
          </p:cNvPr>
          <p:cNvCxnSpPr>
            <a:cxnSpLocks/>
          </p:cNvCxnSpPr>
          <p:nvPr/>
        </p:nvCxnSpPr>
        <p:spPr>
          <a:xfrm>
            <a:off x="5702228" y="3957379"/>
            <a:ext cx="861824"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8C3050C0-06C5-BC40-A299-FFED180B4514}"/>
              </a:ext>
            </a:extLst>
          </p:cNvPr>
          <p:cNvGrpSpPr/>
          <p:nvPr/>
        </p:nvGrpSpPr>
        <p:grpSpPr>
          <a:xfrm rot="10800000">
            <a:off x="3051875" y="5560789"/>
            <a:ext cx="4235950" cy="305245"/>
            <a:chOff x="9480376" y="2996952"/>
            <a:chExt cx="504056" cy="504056"/>
          </a:xfrm>
        </p:grpSpPr>
        <p:cxnSp>
          <p:nvCxnSpPr>
            <p:cNvPr id="43" name="直線矢印コネクタ 42">
              <a:extLst>
                <a:ext uri="{FF2B5EF4-FFF2-40B4-BE49-F238E27FC236}">
                  <a16:creationId xmlns:a16="http://schemas.microsoft.com/office/drawing/2014/main" id="{2C20D620-7BFF-6C47-ADBB-607B2F1ECC9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D3B5809-B6D2-9A42-AF89-75561C5014A6}"/>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3564593-DFB3-F141-B034-2C5B13AD66D2}"/>
              </a:ext>
            </a:extLst>
          </p:cNvPr>
          <p:cNvSpPr/>
          <p:nvPr/>
        </p:nvSpPr>
        <p:spPr>
          <a:xfrm rot="16200000">
            <a:off x="7041113"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sp>
        <p:nvSpPr>
          <p:cNvPr id="46" name="正方形/長方形 45">
            <a:extLst>
              <a:ext uri="{FF2B5EF4-FFF2-40B4-BE49-F238E27FC236}">
                <a16:creationId xmlns:a16="http://schemas.microsoft.com/office/drawing/2014/main" id="{4CFBD517-1EC6-7340-A95E-085DF5A98CAA}"/>
              </a:ext>
            </a:extLst>
          </p:cNvPr>
          <p:cNvSpPr/>
          <p:nvPr/>
        </p:nvSpPr>
        <p:spPr>
          <a:xfrm rot="16200000">
            <a:off x="6312024"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モーター</a:t>
            </a:r>
            <a:endParaRPr kumimoji="1" lang="en-US" altLang="ja-JP" sz="1400" dirty="0">
              <a:solidFill>
                <a:schemeClr val="tx1"/>
              </a:solidFill>
            </a:endParaRPr>
          </a:p>
          <a:p>
            <a:pPr algn="ctr"/>
            <a:r>
              <a:rPr kumimoji="1" lang="ja-JP" altLang="en-US" sz="1400">
                <a:solidFill>
                  <a:schemeClr val="tx1"/>
                </a:solidFill>
              </a:rPr>
              <a:t>ドライバ</a:t>
            </a:r>
            <a:endParaRPr kumimoji="1" lang="ja-JP" altLang="en-US" sz="1400" dirty="0" err="1">
              <a:solidFill>
                <a:schemeClr val="tx1"/>
              </a:solidFill>
            </a:endParaRPr>
          </a:p>
        </p:txBody>
      </p:sp>
      <p:sp>
        <p:nvSpPr>
          <p:cNvPr id="47" name="正方形/長方形 46">
            <a:extLst>
              <a:ext uri="{FF2B5EF4-FFF2-40B4-BE49-F238E27FC236}">
                <a16:creationId xmlns:a16="http://schemas.microsoft.com/office/drawing/2014/main" id="{6DD65294-2BAE-3745-BA24-6F95C272387F}"/>
              </a:ext>
            </a:extLst>
          </p:cNvPr>
          <p:cNvSpPr/>
          <p:nvPr/>
        </p:nvSpPr>
        <p:spPr>
          <a:xfrm rot="16200000">
            <a:off x="7451494"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DC</a:t>
            </a:r>
            <a:r>
              <a:rPr kumimoji="1" lang="ja-JP" altLang="en-US" sz="1400">
                <a:solidFill>
                  <a:schemeClr val="tx1"/>
                </a:solidFill>
              </a:rPr>
              <a:t>モータ</a:t>
            </a:r>
            <a:endParaRPr kumimoji="1" lang="ja-JP" altLang="en-US" sz="1400" dirty="0" err="1">
              <a:solidFill>
                <a:schemeClr val="tx1"/>
              </a:solidFill>
            </a:endParaRPr>
          </a:p>
        </p:txBody>
      </p:sp>
      <p:sp>
        <p:nvSpPr>
          <p:cNvPr id="50" name="正方形/長方形 49">
            <a:extLst>
              <a:ext uri="{FF2B5EF4-FFF2-40B4-BE49-F238E27FC236}">
                <a16:creationId xmlns:a16="http://schemas.microsoft.com/office/drawing/2014/main" id="{AFD99A8A-835F-374D-A89E-3A3EF1A33DDB}"/>
              </a:ext>
            </a:extLst>
          </p:cNvPr>
          <p:cNvSpPr/>
          <p:nvPr/>
        </p:nvSpPr>
        <p:spPr>
          <a:xfrm rot="16200000">
            <a:off x="8590964"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ギア</a:t>
            </a:r>
            <a:endParaRPr kumimoji="1" lang="ja-JP" altLang="en-US" sz="1400" dirty="0" err="1">
              <a:solidFill>
                <a:schemeClr val="tx1"/>
              </a:solidFill>
            </a:endParaRPr>
          </a:p>
        </p:txBody>
      </p:sp>
      <p:cxnSp>
        <p:nvCxnSpPr>
          <p:cNvPr id="58" name="直線矢印コネクタ 57">
            <a:extLst>
              <a:ext uri="{FF2B5EF4-FFF2-40B4-BE49-F238E27FC236}">
                <a16:creationId xmlns:a16="http://schemas.microsoft.com/office/drawing/2014/main" id="{633E628D-37B4-C240-ABD4-3F5A4F44C7C9}"/>
              </a:ext>
            </a:extLst>
          </p:cNvPr>
          <p:cNvCxnSpPr>
            <a:cxnSpLocks/>
          </p:cNvCxnSpPr>
          <p:nvPr/>
        </p:nvCxnSpPr>
        <p:spPr>
          <a:xfrm>
            <a:off x="7169791"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5DCB1B0-9389-1A47-B4A8-5245CE62B9DB}"/>
              </a:ext>
            </a:extLst>
          </p:cNvPr>
          <p:cNvCxnSpPr>
            <a:cxnSpLocks/>
          </p:cNvCxnSpPr>
          <p:nvPr/>
        </p:nvCxnSpPr>
        <p:spPr>
          <a:xfrm>
            <a:off x="8309261"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02EE5410-9B7A-B34F-BC85-91B3259B4CD2}"/>
              </a:ext>
            </a:extLst>
          </p:cNvPr>
          <p:cNvSpPr/>
          <p:nvPr/>
        </p:nvSpPr>
        <p:spPr>
          <a:xfrm rot="16200000">
            <a:off x="6611964" y="1845575"/>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67" name="正方形/長方形 66">
            <a:extLst>
              <a:ext uri="{FF2B5EF4-FFF2-40B4-BE49-F238E27FC236}">
                <a16:creationId xmlns:a16="http://schemas.microsoft.com/office/drawing/2014/main" id="{55C9A658-96A7-2446-870E-1DBF697F4323}"/>
              </a:ext>
            </a:extLst>
          </p:cNvPr>
          <p:cNvSpPr/>
          <p:nvPr/>
        </p:nvSpPr>
        <p:spPr>
          <a:xfrm rot="16200000">
            <a:off x="7885062"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sp>
        <p:nvSpPr>
          <p:cNvPr id="68" name="正方形/長方形 67">
            <a:extLst>
              <a:ext uri="{FF2B5EF4-FFF2-40B4-BE49-F238E27FC236}">
                <a16:creationId xmlns:a16="http://schemas.microsoft.com/office/drawing/2014/main" id="{47AC358C-B70D-3D4D-8CD3-C3DF3A70AFCA}"/>
              </a:ext>
            </a:extLst>
          </p:cNvPr>
          <p:cNvSpPr/>
          <p:nvPr/>
        </p:nvSpPr>
        <p:spPr>
          <a:xfrm rot="16200000">
            <a:off x="9024022"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cxnSp>
        <p:nvCxnSpPr>
          <p:cNvPr id="69" name="直線矢印コネクタ 68">
            <a:extLst>
              <a:ext uri="{FF2B5EF4-FFF2-40B4-BE49-F238E27FC236}">
                <a16:creationId xmlns:a16="http://schemas.microsoft.com/office/drawing/2014/main" id="{B7CBC968-68A9-E24F-A2C7-054F8D361EE7}"/>
              </a:ext>
            </a:extLst>
          </p:cNvPr>
          <p:cNvCxnSpPr>
            <a:cxnSpLocks/>
          </p:cNvCxnSpPr>
          <p:nvPr/>
        </p:nvCxnSpPr>
        <p:spPr>
          <a:xfrm>
            <a:off x="5702228" y="2733243"/>
            <a:ext cx="86182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1F8E4955-7161-DD4A-A006-B0E956752B2A}"/>
              </a:ext>
            </a:extLst>
          </p:cNvPr>
          <p:cNvSpPr/>
          <p:nvPr/>
        </p:nvSpPr>
        <p:spPr>
          <a:xfrm rot="16200000">
            <a:off x="5399997" y="1731722"/>
            <a:ext cx="1728193"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デューティ比 </a:t>
            </a:r>
            <a:r>
              <a:rPr kumimoji="1" lang="en-US" altLang="ja-JP" sz="1400" dirty="0">
                <a:solidFill>
                  <a:schemeClr val="tx1"/>
                </a:solidFill>
              </a:rPr>
              <a:t>[%]</a:t>
            </a:r>
            <a:endParaRPr kumimoji="1" lang="ja-JP" altLang="en-US" sz="1400" dirty="0" err="1">
              <a:solidFill>
                <a:schemeClr val="tx1"/>
              </a:solidFill>
            </a:endParaRPr>
          </a:p>
        </p:txBody>
      </p:sp>
      <p:grpSp>
        <p:nvGrpSpPr>
          <p:cNvPr id="71" name="グループ化 70">
            <a:extLst>
              <a:ext uri="{FF2B5EF4-FFF2-40B4-BE49-F238E27FC236}">
                <a16:creationId xmlns:a16="http://schemas.microsoft.com/office/drawing/2014/main" id="{36AF4B0A-68AD-0A4A-87D4-E3965E65D475}"/>
              </a:ext>
            </a:extLst>
          </p:cNvPr>
          <p:cNvGrpSpPr/>
          <p:nvPr/>
        </p:nvGrpSpPr>
        <p:grpSpPr>
          <a:xfrm>
            <a:off x="9444372" y="2708919"/>
            <a:ext cx="666103" cy="2333245"/>
            <a:chOff x="9480376" y="2996952"/>
            <a:chExt cx="504056" cy="504056"/>
          </a:xfrm>
        </p:grpSpPr>
        <p:cxnSp>
          <p:nvCxnSpPr>
            <p:cNvPr id="72" name="直線矢印コネクタ 71">
              <a:extLst>
                <a:ext uri="{FF2B5EF4-FFF2-40B4-BE49-F238E27FC236}">
                  <a16:creationId xmlns:a16="http://schemas.microsoft.com/office/drawing/2014/main" id="{D1403DAB-3574-7744-86E7-C900A3B1D081}"/>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F2CA26F3-4C45-6F42-AA13-AF2A717CD0D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74" name="直線矢印コネクタ 73">
            <a:extLst>
              <a:ext uri="{FF2B5EF4-FFF2-40B4-BE49-F238E27FC236}">
                <a16:creationId xmlns:a16="http://schemas.microsoft.com/office/drawing/2014/main" id="{E29FD0F6-AB9A-C24B-AFED-CEB2367C27EC}"/>
              </a:ext>
            </a:extLst>
          </p:cNvPr>
          <p:cNvCxnSpPr>
            <a:cxnSpLocks/>
          </p:cNvCxnSpPr>
          <p:nvPr/>
        </p:nvCxnSpPr>
        <p:spPr>
          <a:xfrm>
            <a:off x="623395" y="3140968"/>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正方形/長方形 76">
            <a:extLst>
              <a:ext uri="{FF2B5EF4-FFF2-40B4-BE49-F238E27FC236}">
                <a16:creationId xmlns:a16="http://schemas.microsoft.com/office/drawing/2014/main" id="{F2520337-BA48-5941-AA24-A5C17F2A5192}"/>
              </a:ext>
            </a:extLst>
          </p:cNvPr>
          <p:cNvSpPr/>
          <p:nvPr/>
        </p:nvSpPr>
        <p:spPr>
          <a:xfrm>
            <a:off x="-24680" y="2204864"/>
            <a:ext cx="2212463"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rgbClr val="FF0000"/>
                </a:solidFill>
              </a:rPr>
              <a:t>目標速度 </a:t>
            </a:r>
            <a:r>
              <a:rPr kumimoji="1" lang="en-US" altLang="ja-JP" sz="1400" dirty="0">
                <a:solidFill>
                  <a:srgbClr val="FF0000"/>
                </a:solidFill>
              </a:rPr>
              <a:t>[m/s]</a:t>
            </a:r>
            <a:endParaRPr kumimoji="1" lang="ja-JP" altLang="en-US" sz="1400" dirty="0">
              <a:solidFill>
                <a:srgbClr val="FF0000"/>
              </a:solidFill>
            </a:endParaRPr>
          </a:p>
        </p:txBody>
      </p:sp>
      <p:sp>
        <p:nvSpPr>
          <p:cNvPr id="79" name="正方形/長方形 78">
            <a:extLst>
              <a:ext uri="{FF2B5EF4-FFF2-40B4-BE49-F238E27FC236}">
                <a16:creationId xmlns:a16="http://schemas.microsoft.com/office/drawing/2014/main" id="{EAD0C441-5D8E-D048-95E1-B5E97BDF6C95}"/>
              </a:ext>
            </a:extLst>
          </p:cNvPr>
          <p:cNvSpPr/>
          <p:nvPr/>
        </p:nvSpPr>
        <p:spPr>
          <a:xfrm>
            <a:off x="3031182" y="5977200"/>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車輪角度 </a:t>
            </a:r>
            <a:r>
              <a:rPr kumimoji="1" lang="en-US" altLang="ja-JP" sz="1400" dirty="0">
                <a:solidFill>
                  <a:schemeClr val="tx1"/>
                </a:solidFill>
              </a:rPr>
              <a:t>[</a:t>
            </a:r>
            <a:r>
              <a:rPr kumimoji="1" lang="en-US" altLang="ja-JP" sz="1400" dirty="0" err="1">
                <a:solidFill>
                  <a:schemeClr val="accent6">
                    <a:lumMod val="75000"/>
                  </a:schemeClr>
                </a:solidFill>
              </a:rPr>
              <a:t>deg</a:t>
            </a:r>
            <a:r>
              <a:rPr kumimoji="1" lang="en-US" altLang="ja-JP" sz="1400" dirty="0">
                <a:solidFill>
                  <a:schemeClr val="tx1"/>
                </a:solidFill>
              </a:rPr>
              <a:t>]</a:t>
            </a:r>
            <a:endParaRPr kumimoji="1" lang="ja-JP" altLang="en-US" sz="1400" dirty="0" err="1">
              <a:solidFill>
                <a:schemeClr val="tx1"/>
              </a:solidFill>
            </a:endParaRPr>
          </a:p>
        </p:txBody>
      </p:sp>
      <p:sp>
        <p:nvSpPr>
          <p:cNvPr id="80" name="正方形/長方形 79">
            <a:extLst>
              <a:ext uri="{FF2B5EF4-FFF2-40B4-BE49-F238E27FC236}">
                <a16:creationId xmlns:a16="http://schemas.microsoft.com/office/drawing/2014/main" id="{5A1B0C34-0480-7B44-A324-01930640D3F1}"/>
              </a:ext>
            </a:extLst>
          </p:cNvPr>
          <p:cNvSpPr/>
          <p:nvPr/>
        </p:nvSpPr>
        <p:spPr>
          <a:xfrm>
            <a:off x="1469593" y="71240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乾電池</a:t>
            </a:r>
            <a:endParaRPr kumimoji="1" lang="ja-JP" altLang="en-US" sz="1400" dirty="0" err="1">
              <a:solidFill>
                <a:schemeClr val="tx1"/>
              </a:solidFill>
            </a:endParaRPr>
          </a:p>
        </p:txBody>
      </p:sp>
      <p:grpSp>
        <p:nvGrpSpPr>
          <p:cNvPr id="81" name="グループ化 80">
            <a:extLst>
              <a:ext uri="{FF2B5EF4-FFF2-40B4-BE49-F238E27FC236}">
                <a16:creationId xmlns:a16="http://schemas.microsoft.com/office/drawing/2014/main" id="{AC7F6008-090A-B14F-94D0-0A778C68A57F}"/>
              </a:ext>
            </a:extLst>
          </p:cNvPr>
          <p:cNvGrpSpPr/>
          <p:nvPr/>
        </p:nvGrpSpPr>
        <p:grpSpPr>
          <a:xfrm>
            <a:off x="2531604" y="958946"/>
            <a:ext cx="666103" cy="593691"/>
            <a:chOff x="9480376" y="2996952"/>
            <a:chExt cx="504056" cy="504056"/>
          </a:xfrm>
        </p:grpSpPr>
        <p:cxnSp>
          <p:nvCxnSpPr>
            <p:cNvPr id="82" name="直線矢印コネクタ 81">
              <a:extLst>
                <a:ext uri="{FF2B5EF4-FFF2-40B4-BE49-F238E27FC236}">
                  <a16:creationId xmlns:a16="http://schemas.microsoft.com/office/drawing/2014/main" id="{B1DB5316-6EEE-4042-ACD4-07690DF22325}"/>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3FF66671-7495-4A4F-9504-EB5FD00C720E}"/>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4" name="グループ化 83">
            <a:extLst>
              <a:ext uri="{FF2B5EF4-FFF2-40B4-BE49-F238E27FC236}">
                <a16:creationId xmlns:a16="http://schemas.microsoft.com/office/drawing/2014/main" id="{756AF7F9-54DF-A846-9DC8-4174B7D3DD7D}"/>
              </a:ext>
            </a:extLst>
          </p:cNvPr>
          <p:cNvGrpSpPr/>
          <p:nvPr/>
        </p:nvGrpSpPr>
        <p:grpSpPr>
          <a:xfrm>
            <a:off x="3197707" y="958946"/>
            <a:ext cx="3620811" cy="1241762"/>
            <a:chOff x="9480376" y="2996952"/>
            <a:chExt cx="504056" cy="504056"/>
          </a:xfrm>
        </p:grpSpPr>
        <p:cxnSp>
          <p:nvCxnSpPr>
            <p:cNvPr id="86" name="直線矢印コネクタ 85">
              <a:extLst>
                <a:ext uri="{FF2B5EF4-FFF2-40B4-BE49-F238E27FC236}">
                  <a16:creationId xmlns:a16="http://schemas.microsoft.com/office/drawing/2014/main" id="{BB453A63-DAA6-054F-8B3E-CCDE0149724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4010F88A-82C6-7C43-B116-81A6098E783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1F670DAF-733B-FD4D-8ABB-269CDCBB32AF}"/>
              </a:ext>
            </a:extLst>
          </p:cNvPr>
          <p:cNvGrpSpPr/>
          <p:nvPr/>
        </p:nvGrpSpPr>
        <p:grpSpPr>
          <a:xfrm>
            <a:off x="6678715" y="958946"/>
            <a:ext cx="1282258" cy="1241762"/>
            <a:chOff x="9480376" y="2996952"/>
            <a:chExt cx="504056" cy="504056"/>
          </a:xfrm>
        </p:grpSpPr>
        <p:cxnSp>
          <p:nvCxnSpPr>
            <p:cNvPr id="89" name="直線矢印コネクタ 88">
              <a:extLst>
                <a:ext uri="{FF2B5EF4-FFF2-40B4-BE49-F238E27FC236}">
                  <a16:creationId xmlns:a16="http://schemas.microsoft.com/office/drawing/2014/main" id="{AFBC7749-0A75-8747-866C-FD738E6E7B9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6045922E-1BB6-AE44-A97D-C60E5CB5C523}"/>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91" name="グループ化 90">
            <a:extLst>
              <a:ext uri="{FF2B5EF4-FFF2-40B4-BE49-F238E27FC236}">
                <a16:creationId xmlns:a16="http://schemas.microsoft.com/office/drawing/2014/main" id="{71CD44FA-D6C0-C843-AD5D-C1A85D11D007}"/>
              </a:ext>
            </a:extLst>
          </p:cNvPr>
          <p:cNvGrpSpPr/>
          <p:nvPr/>
        </p:nvGrpSpPr>
        <p:grpSpPr>
          <a:xfrm>
            <a:off x="7990647" y="958946"/>
            <a:ext cx="1112782" cy="1241762"/>
            <a:chOff x="9480376" y="2996952"/>
            <a:chExt cx="504056" cy="504056"/>
          </a:xfrm>
        </p:grpSpPr>
        <p:cxnSp>
          <p:nvCxnSpPr>
            <p:cNvPr id="92" name="直線矢印コネクタ 91">
              <a:extLst>
                <a:ext uri="{FF2B5EF4-FFF2-40B4-BE49-F238E27FC236}">
                  <a16:creationId xmlns:a16="http://schemas.microsoft.com/office/drawing/2014/main" id="{4F67E372-7C72-FB43-A703-BCD0419FD40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365004E8-5AAE-BF41-A91D-4F4625FAD5E5}"/>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4" name="正方形/長方形 93">
            <a:extLst>
              <a:ext uri="{FF2B5EF4-FFF2-40B4-BE49-F238E27FC236}">
                <a16:creationId xmlns:a16="http://schemas.microsoft.com/office/drawing/2014/main" id="{6CE04C31-37AF-5E41-8267-AD5D40D63EDD}"/>
              </a:ext>
            </a:extLst>
          </p:cNvPr>
          <p:cNvSpPr/>
          <p:nvPr/>
        </p:nvSpPr>
        <p:spPr>
          <a:xfrm>
            <a:off x="3602314" y="688123"/>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id="{24883989-1BC6-D349-A648-96BE42CDE9D7}"/>
              </a:ext>
            </a:extLst>
          </p:cNvPr>
          <p:cNvSpPr/>
          <p:nvPr/>
        </p:nvSpPr>
        <p:spPr>
          <a:xfrm rot="16200000">
            <a:off x="-132692" y="5493627"/>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光</a:t>
            </a:r>
            <a:r>
              <a:rPr kumimoji="1" lang="ja-JP" altLang="en-US" sz="1400">
                <a:solidFill>
                  <a:schemeClr val="tx1"/>
                </a:solidFill>
              </a:rPr>
              <a:t>センサ</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id="{616DD579-E3C8-6B47-93BD-87CC3FDC5287}"/>
              </a:ext>
            </a:extLst>
          </p:cNvPr>
          <p:cNvSpPr/>
          <p:nvPr/>
        </p:nvSpPr>
        <p:spPr>
          <a:xfrm rot="16200000">
            <a:off x="520509" y="548401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LED</a:t>
            </a:r>
            <a:endParaRPr kumimoji="1" lang="ja-JP" altLang="en-US" sz="1400" dirty="0" err="1">
              <a:solidFill>
                <a:schemeClr val="tx1"/>
              </a:solidFill>
            </a:endParaRPr>
          </a:p>
        </p:txBody>
      </p:sp>
      <p:sp>
        <p:nvSpPr>
          <p:cNvPr id="97" name="正方形/長方形 96">
            <a:extLst>
              <a:ext uri="{FF2B5EF4-FFF2-40B4-BE49-F238E27FC236}">
                <a16:creationId xmlns:a16="http://schemas.microsoft.com/office/drawing/2014/main" id="{72466C0F-EE79-2C4C-AE1E-CECDB9CC3CB8}"/>
              </a:ext>
            </a:extLst>
          </p:cNvPr>
          <p:cNvSpPr/>
          <p:nvPr/>
        </p:nvSpPr>
        <p:spPr>
          <a:xfrm rot="16200000">
            <a:off x="-132692" y="4220057"/>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cxnSp>
        <p:nvCxnSpPr>
          <p:cNvPr id="98" name="直線矢印コネクタ 97">
            <a:extLst>
              <a:ext uri="{FF2B5EF4-FFF2-40B4-BE49-F238E27FC236}">
                <a16:creationId xmlns:a16="http://schemas.microsoft.com/office/drawing/2014/main" id="{083DE6DF-84BB-2E4F-8B64-7D4F8FFD1C13}"/>
              </a:ext>
            </a:extLst>
          </p:cNvPr>
          <p:cNvCxnSpPr>
            <a:cxnSpLocks/>
          </p:cNvCxnSpPr>
          <p:nvPr/>
        </p:nvCxnSpPr>
        <p:spPr>
          <a:xfrm>
            <a:off x="726304" y="4491135"/>
            <a:ext cx="7843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9" name="正方形/長方形 98">
            <a:extLst>
              <a:ext uri="{FF2B5EF4-FFF2-40B4-BE49-F238E27FC236}">
                <a16:creationId xmlns:a16="http://schemas.microsoft.com/office/drawing/2014/main" id="{3BD7E6E5-1FC9-F54C-ADF0-0C7523A6FB1B}"/>
              </a:ext>
            </a:extLst>
          </p:cNvPr>
          <p:cNvSpPr/>
          <p:nvPr/>
        </p:nvSpPr>
        <p:spPr>
          <a:xfrm>
            <a:off x="1656809" y="4309858"/>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sz="1400" dirty="0">
                <a:solidFill>
                  <a:schemeClr val="tx1"/>
                </a:solidFill>
              </a:rPr>
              <a:t>RGB</a:t>
            </a:r>
            <a:r>
              <a:rPr kumimoji="1" lang="ja-JP" altLang="en-US" sz="1400">
                <a:solidFill>
                  <a:schemeClr val="tx1"/>
                </a:solidFill>
              </a:rPr>
              <a:t>値</a:t>
            </a:r>
            <a:endParaRPr kumimoji="1" lang="ja-JP" altLang="en-US" sz="1400" dirty="0" err="1">
              <a:solidFill>
                <a:schemeClr val="tx1"/>
              </a:solidFill>
            </a:endParaRPr>
          </a:p>
        </p:txBody>
      </p:sp>
      <p:cxnSp>
        <p:nvCxnSpPr>
          <p:cNvPr id="100" name="直線矢印コネクタ 99">
            <a:extLst>
              <a:ext uri="{FF2B5EF4-FFF2-40B4-BE49-F238E27FC236}">
                <a16:creationId xmlns:a16="http://schemas.microsoft.com/office/drawing/2014/main" id="{E950DF1E-85E5-0049-B555-70C882BFBE6A}"/>
              </a:ext>
            </a:extLst>
          </p:cNvPr>
          <p:cNvCxnSpPr>
            <a:cxnSpLocks/>
          </p:cNvCxnSpPr>
          <p:nvPr/>
        </p:nvCxnSpPr>
        <p:spPr>
          <a:xfrm>
            <a:off x="1060569" y="6293160"/>
            <a:ext cx="0" cy="5202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47D0C2BF-9085-3B49-909F-0E2456B5116A}"/>
              </a:ext>
            </a:extLst>
          </p:cNvPr>
          <p:cNvSpPr/>
          <p:nvPr/>
        </p:nvSpPr>
        <p:spPr>
          <a:xfrm>
            <a:off x="1193895" y="6419558"/>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2" name="直線コネクタ 101">
            <a:extLst>
              <a:ext uri="{FF2B5EF4-FFF2-40B4-BE49-F238E27FC236}">
                <a16:creationId xmlns:a16="http://schemas.microsoft.com/office/drawing/2014/main" id="{5CE06011-71C4-234A-B43E-9635459AE999}"/>
              </a:ext>
            </a:extLst>
          </p:cNvPr>
          <p:cNvCxnSpPr>
            <a:cxnSpLocks/>
          </p:cNvCxnSpPr>
          <p:nvPr/>
        </p:nvCxnSpPr>
        <p:spPr>
          <a:xfrm>
            <a:off x="0" y="681337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21142FF1-C136-9945-A99B-9223643E67B6}"/>
              </a:ext>
            </a:extLst>
          </p:cNvPr>
          <p:cNvCxnSpPr>
            <a:cxnSpLocks/>
          </p:cNvCxnSpPr>
          <p:nvPr/>
        </p:nvCxnSpPr>
        <p:spPr>
          <a:xfrm flipV="1">
            <a:off x="407368" y="6306162"/>
            <a:ext cx="1" cy="465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9C3D8B10-0CA7-E348-9727-745763121779}"/>
              </a:ext>
            </a:extLst>
          </p:cNvPr>
          <p:cNvSpPr/>
          <p:nvPr/>
        </p:nvSpPr>
        <p:spPr>
          <a:xfrm>
            <a:off x="401454" y="6419558"/>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5" name="直線矢印コネクタ 104">
            <a:extLst>
              <a:ext uri="{FF2B5EF4-FFF2-40B4-BE49-F238E27FC236}">
                <a16:creationId xmlns:a16="http://schemas.microsoft.com/office/drawing/2014/main" id="{58AF541C-22F3-3841-9C2E-9033F63010C1}"/>
              </a:ext>
            </a:extLst>
          </p:cNvPr>
          <p:cNvCxnSpPr>
            <a:cxnSpLocks/>
            <a:stCxn id="95" idx="3"/>
            <a:endCxn id="97" idx="1"/>
          </p:cNvCxnSpPr>
          <p:nvPr/>
        </p:nvCxnSpPr>
        <p:spPr>
          <a:xfrm flipV="1">
            <a:off x="407368" y="5048149"/>
            <a:ext cx="0" cy="193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7" name="グループ化 106">
            <a:extLst>
              <a:ext uri="{FF2B5EF4-FFF2-40B4-BE49-F238E27FC236}">
                <a16:creationId xmlns:a16="http://schemas.microsoft.com/office/drawing/2014/main" id="{A71A17E8-E9BA-B841-B8EE-4814B87EAD14}"/>
              </a:ext>
            </a:extLst>
          </p:cNvPr>
          <p:cNvGrpSpPr/>
          <p:nvPr/>
        </p:nvGrpSpPr>
        <p:grpSpPr>
          <a:xfrm flipH="1">
            <a:off x="1048285" y="4825084"/>
            <a:ext cx="462356" cy="459963"/>
            <a:chOff x="9774999" y="2996952"/>
            <a:chExt cx="209433" cy="504056"/>
          </a:xfrm>
        </p:grpSpPr>
        <p:cxnSp>
          <p:nvCxnSpPr>
            <p:cNvPr id="108" name="直線矢印コネクタ 107">
              <a:extLst>
                <a:ext uri="{FF2B5EF4-FFF2-40B4-BE49-F238E27FC236}">
                  <a16:creationId xmlns:a16="http://schemas.microsoft.com/office/drawing/2014/main" id="{9D2CB462-85AB-4849-9210-9421FC651D6F}"/>
                </a:ext>
              </a:extLst>
            </p:cNvPr>
            <p:cNvCxnSpPr>
              <a:cxnSpLocks/>
            </p:cNvCxnSpPr>
            <p:nvPr/>
          </p:nvCxnSpPr>
          <p:spPr>
            <a:xfrm>
              <a:off x="9774999" y="2996952"/>
              <a:ext cx="209433"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28F77025-4DCF-AA45-AA6E-766A39BCC754}"/>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06" name="正方形/長方形 105">
            <a:extLst>
              <a:ext uri="{FF2B5EF4-FFF2-40B4-BE49-F238E27FC236}">
                <a16:creationId xmlns:a16="http://schemas.microsoft.com/office/drawing/2014/main" id="{F2520337-BA48-5941-AA24-A5C17F2A5192}"/>
              </a:ext>
            </a:extLst>
          </p:cNvPr>
          <p:cNvSpPr/>
          <p:nvPr/>
        </p:nvSpPr>
        <p:spPr>
          <a:xfrm>
            <a:off x="-24680" y="2823864"/>
            <a:ext cx="2052650"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r>
              <a:rPr kumimoji="1" lang="ja-JP" altLang="en-US" sz="1400">
                <a:solidFill>
                  <a:srgbClr val="FF0000"/>
                </a:solidFill>
              </a:rPr>
              <a:t>角速度 </a:t>
            </a:r>
            <a:r>
              <a:rPr kumimoji="1" lang="en-US" altLang="ja-JP" sz="1400" dirty="0">
                <a:solidFill>
                  <a:srgbClr val="FF0000"/>
                </a:solidFill>
              </a:rPr>
              <a:t>[rad/s]</a:t>
            </a:r>
            <a:endParaRPr kumimoji="1" lang="ja-JP" altLang="en-US" sz="1400" dirty="0">
              <a:solidFill>
                <a:srgbClr val="FF0000"/>
              </a:solidFill>
            </a:endParaRPr>
          </a:p>
        </p:txBody>
      </p:sp>
      <p:cxnSp>
        <p:nvCxnSpPr>
          <p:cNvPr id="110" name="直線矢印コネクタ 109">
            <a:extLst>
              <a:ext uri="{FF2B5EF4-FFF2-40B4-BE49-F238E27FC236}">
                <a16:creationId xmlns:a16="http://schemas.microsoft.com/office/drawing/2014/main" id="{E29FD0F6-AB9A-C24B-AFED-CEB2367C27EC}"/>
              </a:ext>
            </a:extLst>
          </p:cNvPr>
          <p:cNvCxnSpPr>
            <a:cxnSpLocks/>
          </p:cNvCxnSpPr>
          <p:nvPr/>
        </p:nvCxnSpPr>
        <p:spPr>
          <a:xfrm>
            <a:off x="656865" y="2521968"/>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正方形/長方形 1">
            <a:extLst>
              <a:ext uri="{FF2B5EF4-FFF2-40B4-BE49-F238E27FC236}">
                <a16:creationId xmlns:a16="http://schemas.microsoft.com/office/drawing/2014/main" id="{E45EBFED-A3EB-E044-907C-E40D1F362228}"/>
              </a:ext>
            </a:extLst>
          </p:cNvPr>
          <p:cNvSpPr/>
          <p:nvPr/>
        </p:nvSpPr>
        <p:spPr>
          <a:xfrm rot="16200000">
            <a:off x="1227104" y="2520545"/>
            <a:ext cx="1286568" cy="67435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目標車輪速度</a:t>
            </a:r>
            <a:endParaRPr kumimoji="1" lang="en-US" altLang="ja-JP" sz="1400" dirty="0">
              <a:solidFill>
                <a:schemeClr val="tx1"/>
              </a:solidFill>
            </a:endParaRPr>
          </a:p>
          <a:p>
            <a:pPr algn="ctr"/>
            <a:r>
              <a:rPr lang="ja-JP" altLang="en-US" sz="1400">
                <a:solidFill>
                  <a:schemeClr val="tx1"/>
                </a:solidFill>
              </a:rPr>
              <a:t>演算</a:t>
            </a:r>
            <a:endParaRPr kumimoji="1" lang="ja-JP" altLang="en-US" sz="1400" dirty="0" err="1">
              <a:solidFill>
                <a:schemeClr val="tx1"/>
              </a:solidFill>
            </a:endParaRPr>
          </a:p>
        </p:txBody>
      </p:sp>
      <p:cxnSp>
        <p:nvCxnSpPr>
          <p:cNvPr id="112" name="直線矢印コネクタ 111">
            <a:extLst>
              <a:ext uri="{FF2B5EF4-FFF2-40B4-BE49-F238E27FC236}">
                <a16:creationId xmlns:a16="http://schemas.microsoft.com/office/drawing/2014/main" id="{CABB7543-2866-5249-8DB2-13B2AE952063}"/>
              </a:ext>
            </a:extLst>
          </p:cNvPr>
          <p:cNvCxnSpPr>
            <a:cxnSpLocks/>
          </p:cNvCxnSpPr>
          <p:nvPr/>
        </p:nvCxnSpPr>
        <p:spPr>
          <a:xfrm>
            <a:off x="2217812" y="2518192"/>
            <a:ext cx="180115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3" name="正方形/長方形 112">
            <a:extLst>
              <a:ext uri="{FF2B5EF4-FFF2-40B4-BE49-F238E27FC236}">
                <a16:creationId xmlns:a16="http://schemas.microsoft.com/office/drawing/2014/main" id="{569EECD9-6B40-9244-945E-B7485573A5A0}"/>
              </a:ext>
            </a:extLst>
          </p:cNvPr>
          <p:cNvSpPr/>
          <p:nvPr/>
        </p:nvSpPr>
        <p:spPr>
          <a:xfrm>
            <a:off x="7455355" y="431235"/>
            <a:ext cx="2212463"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rgbClr val="FF0000"/>
                </a:solidFill>
              </a:rPr>
              <a:t>目標</a:t>
            </a:r>
            <a:r>
              <a:rPr lang="ja-JP" altLang="en-US" sz="1400">
                <a:solidFill>
                  <a:srgbClr val="FF0000"/>
                </a:solidFill>
              </a:rPr>
              <a:t>左車輪</a:t>
            </a:r>
            <a:r>
              <a:rPr kumimoji="1" lang="ja-JP" altLang="en-US" sz="1400">
                <a:solidFill>
                  <a:srgbClr val="FF0000"/>
                </a:solidFill>
              </a:rPr>
              <a:t>速度 </a:t>
            </a:r>
            <a:r>
              <a:rPr kumimoji="1" lang="en-US" altLang="ja-JP" sz="1400" dirty="0">
                <a:solidFill>
                  <a:srgbClr val="FF0000"/>
                </a:solidFill>
              </a:rPr>
              <a:t>[m/s]</a:t>
            </a:r>
            <a:endParaRPr kumimoji="1" lang="ja-JP" altLang="en-US" sz="1400" dirty="0">
              <a:solidFill>
                <a:srgbClr val="FF0000"/>
              </a:solidFill>
            </a:endParaRPr>
          </a:p>
        </p:txBody>
      </p:sp>
      <p:cxnSp>
        <p:nvCxnSpPr>
          <p:cNvPr id="114" name="直線矢印コネクタ 113">
            <a:extLst>
              <a:ext uri="{FF2B5EF4-FFF2-40B4-BE49-F238E27FC236}">
                <a16:creationId xmlns:a16="http://schemas.microsoft.com/office/drawing/2014/main" id="{D452B311-D8B4-004D-AE62-F2ED716D5FC8}"/>
              </a:ext>
            </a:extLst>
          </p:cNvPr>
          <p:cNvCxnSpPr>
            <a:cxnSpLocks/>
          </p:cNvCxnSpPr>
          <p:nvPr/>
        </p:nvCxnSpPr>
        <p:spPr>
          <a:xfrm>
            <a:off x="2200140" y="3128953"/>
            <a:ext cx="361930" cy="0"/>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5" name="正方形/長方形 114">
            <a:extLst>
              <a:ext uri="{FF2B5EF4-FFF2-40B4-BE49-F238E27FC236}">
                <a16:creationId xmlns:a16="http://schemas.microsoft.com/office/drawing/2014/main" id="{1F50E59E-AA71-784C-8E10-0FEBF7EBE29C}"/>
              </a:ext>
            </a:extLst>
          </p:cNvPr>
          <p:cNvSpPr/>
          <p:nvPr/>
        </p:nvSpPr>
        <p:spPr>
          <a:xfrm>
            <a:off x="4038457" y="2348880"/>
            <a:ext cx="1646495" cy="75309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車輪速度</a:t>
            </a:r>
            <a:endParaRPr kumimoji="1" lang="en-US" altLang="ja-JP" sz="1400" dirty="0">
              <a:solidFill>
                <a:schemeClr val="tx1"/>
              </a:solidFill>
            </a:endParaRPr>
          </a:p>
          <a:p>
            <a:pPr algn="ctr"/>
            <a:r>
              <a:rPr lang="en-US" altLang="ja-JP" sz="1400" dirty="0">
                <a:solidFill>
                  <a:schemeClr val="tx1"/>
                </a:solidFill>
              </a:rPr>
              <a:t>CTL</a:t>
            </a:r>
            <a:endParaRPr kumimoji="1" lang="ja-JP" altLang="en-US" sz="1400" dirty="0" err="1">
              <a:solidFill>
                <a:schemeClr val="tx1"/>
              </a:solidFill>
            </a:endParaRPr>
          </a:p>
        </p:txBody>
      </p:sp>
      <p:sp>
        <p:nvSpPr>
          <p:cNvPr id="117" name="正方形/長方形 116">
            <a:extLst>
              <a:ext uri="{FF2B5EF4-FFF2-40B4-BE49-F238E27FC236}">
                <a16:creationId xmlns:a16="http://schemas.microsoft.com/office/drawing/2014/main" id="{73D3C8F8-BF29-9A43-AE39-156B957A5BB5}"/>
              </a:ext>
            </a:extLst>
          </p:cNvPr>
          <p:cNvSpPr/>
          <p:nvPr/>
        </p:nvSpPr>
        <p:spPr>
          <a:xfrm>
            <a:off x="4007768" y="3612007"/>
            <a:ext cx="1646495" cy="75309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車輪速度</a:t>
            </a:r>
            <a:endParaRPr kumimoji="1" lang="en-US" altLang="ja-JP" sz="1400" dirty="0">
              <a:solidFill>
                <a:schemeClr val="tx1"/>
              </a:solidFill>
            </a:endParaRPr>
          </a:p>
          <a:p>
            <a:pPr algn="ctr"/>
            <a:r>
              <a:rPr lang="en-US" altLang="ja-JP" sz="1400" dirty="0">
                <a:solidFill>
                  <a:schemeClr val="tx1"/>
                </a:solidFill>
              </a:rPr>
              <a:t>CTL</a:t>
            </a:r>
            <a:endParaRPr kumimoji="1" lang="ja-JP" altLang="en-US" sz="1400" dirty="0" err="1">
              <a:solidFill>
                <a:schemeClr val="tx1"/>
              </a:solidFill>
            </a:endParaRPr>
          </a:p>
        </p:txBody>
      </p:sp>
      <p:grpSp>
        <p:nvGrpSpPr>
          <p:cNvPr id="119" name="グループ化 118">
            <a:extLst>
              <a:ext uri="{FF2B5EF4-FFF2-40B4-BE49-F238E27FC236}">
                <a16:creationId xmlns:a16="http://schemas.microsoft.com/office/drawing/2014/main" id="{C763B90E-463E-C84B-BF84-28B81A90B8D6}"/>
              </a:ext>
            </a:extLst>
          </p:cNvPr>
          <p:cNvGrpSpPr/>
          <p:nvPr/>
        </p:nvGrpSpPr>
        <p:grpSpPr>
          <a:xfrm rot="16200000">
            <a:off x="3412538" y="4337536"/>
            <a:ext cx="664588" cy="490104"/>
            <a:chOff x="9480376" y="2996952"/>
            <a:chExt cx="504056" cy="504056"/>
          </a:xfrm>
        </p:grpSpPr>
        <p:cxnSp>
          <p:nvCxnSpPr>
            <p:cNvPr id="120" name="直線矢印コネクタ 119">
              <a:extLst>
                <a:ext uri="{FF2B5EF4-FFF2-40B4-BE49-F238E27FC236}">
                  <a16:creationId xmlns:a16="http://schemas.microsoft.com/office/drawing/2014/main" id="{BC5F3E88-D815-BC4F-8B19-7F2A84938DB4}"/>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直線矢印コネクタ 120">
              <a:extLst>
                <a:ext uri="{FF2B5EF4-FFF2-40B4-BE49-F238E27FC236}">
                  <a16:creationId xmlns:a16="http://schemas.microsoft.com/office/drawing/2014/main" id="{C1616CF7-F6A3-B140-8EBD-3EF258A865A1}"/>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22" name="グループ化 121">
            <a:extLst>
              <a:ext uri="{FF2B5EF4-FFF2-40B4-BE49-F238E27FC236}">
                <a16:creationId xmlns:a16="http://schemas.microsoft.com/office/drawing/2014/main" id="{610B7205-367A-934C-ADCD-D896D6E73290}"/>
              </a:ext>
            </a:extLst>
          </p:cNvPr>
          <p:cNvGrpSpPr/>
          <p:nvPr/>
        </p:nvGrpSpPr>
        <p:grpSpPr>
          <a:xfrm rot="16200000">
            <a:off x="2531842" y="3427760"/>
            <a:ext cx="2007153" cy="967090"/>
            <a:chOff x="9480376" y="2996952"/>
            <a:chExt cx="504056" cy="504056"/>
          </a:xfrm>
        </p:grpSpPr>
        <p:cxnSp>
          <p:nvCxnSpPr>
            <p:cNvPr id="123" name="直線矢印コネクタ 122">
              <a:extLst>
                <a:ext uri="{FF2B5EF4-FFF2-40B4-BE49-F238E27FC236}">
                  <a16:creationId xmlns:a16="http://schemas.microsoft.com/office/drawing/2014/main" id="{94200035-F61E-B84D-A337-D12057B93E50}"/>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直線矢印コネクタ 123">
              <a:extLst>
                <a:ext uri="{FF2B5EF4-FFF2-40B4-BE49-F238E27FC236}">
                  <a16:creationId xmlns:a16="http://schemas.microsoft.com/office/drawing/2014/main" id="{2D0D9030-0A87-2F4C-84FD-635AB1291102}"/>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18" name="正方形/長方形 117">
            <a:extLst>
              <a:ext uri="{FF2B5EF4-FFF2-40B4-BE49-F238E27FC236}">
                <a16:creationId xmlns:a16="http://schemas.microsoft.com/office/drawing/2014/main" id="{0D48BE20-EBD8-5848-90E4-FC61C3623B22}"/>
              </a:ext>
            </a:extLst>
          </p:cNvPr>
          <p:cNvSpPr/>
          <p:nvPr/>
        </p:nvSpPr>
        <p:spPr>
          <a:xfrm>
            <a:off x="2423592" y="4914882"/>
            <a:ext cx="1286568" cy="67435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車輪速度</a:t>
            </a:r>
            <a:endParaRPr kumimoji="1" lang="en-US" altLang="ja-JP" sz="1400" dirty="0">
              <a:solidFill>
                <a:schemeClr val="tx1"/>
              </a:solidFill>
            </a:endParaRPr>
          </a:p>
          <a:p>
            <a:pPr algn="ctr"/>
            <a:r>
              <a:rPr lang="ja-JP" altLang="en-US" sz="1400">
                <a:solidFill>
                  <a:schemeClr val="tx1"/>
                </a:solidFill>
              </a:rPr>
              <a:t>演算</a:t>
            </a:r>
            <a:endParaRPr kumimoji="1" lang="ja-JP" altLang="en-US" sz="1400" dirty="0" err="1">
              <a:solidFill>
                <a:schemeClr val="tx1"/>
              </a:solidFill>
            </a:endParaRPr>
          </a:p>
        </p:txBody>
      </p:sp>
      <p:sp>
        <p:nvSpPr>
          <p:cNvPr id="125" name="正方形/長方形 124">
            <a:extLst>
              <a:ext uri="{FF2B5EF4-FFF2-40B4-BE49-F238E27FC236}">
                <a16:creationId xmlns:a16="http://schemas.microsoft.com/office/drawing/2014/main" id="{80A6648F-4D85-2E4E-A9FB-E802CE83D797}"/>
              </a:ext>
            </a:extLst>
          </p:cNvPr>
          <p:cNvSpPr/>
          <p:nvPr/>
        </p:nvSpPr>
        <p:spPr>
          <a:xfrm>
            <a:off x="3594171" y="4646478"/>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右車輪速</a:t>
            </a:r>
            <a:r>
              <a:rPr kumimoji="1" lang="en-US" altLang="ja-JP" sz="1400" dirty="0">
                <a:solidFill>
                  <a:schemeClr val="tx1"/>
                </a:solidFill>
              </a:rPr>
              <a:t>[</a:t>
            </a:r>
            <a:r>
              <a:rPr kumimoji="1" lang="en-US" altLang="ja-JP" sz="1400" dirty="0">
                <a:solidFill>
                  <a:srgbClr val="FF0000"/>
                </a:solidFill>
              </a:rPr>
              <a:t>rad</a:t>
            </a:r>
            <a:r>
              <a:rPr kumimoji="1" lang="en-US" altLang="ja-JP" sz="1400" dirty="0">
                <a:solidFill>
                  <a:schemeClr val="tx1"/>
                </a:solidFill>
              </a:rPr>
              <a:t>/s]</a:t>
            </a:r>
            <a:endParaRPr kumimoji="1" lang="ja-JP" altLang="en-US" sz="1400" dirty="0" err="1">
              <a:solidFill>
                <a:schemeClr val="tx1"/>
              </a:solidFill>
            </a:endParaRPr>
          </a:p>
        </p:txBody>
      </p:sp>
      <p:sp>
        <p:nvSpPr>
          <p:cNvPr id="126" name="正方形/長方形 125">
            <a:extLst>
              <a:ext uri="{FF2B5EF4-FFF2-40B4-BE49-F238E27FC236}">
                <a16:creationId xmlns:a16="http://schemas.microsoft.com/office/drawing/2014/main" id="{827AE887-E7D1-B246-BC60-CDE85E513496}"/>
              </a:ext>
            </a:extLst>
          </p:cNvPr>
          <p:cNvSpPr/>
          <p:nvPr/>
        </p:nvSpPr>
        <p:spPr>
          <a:xfrm>
            <a:off x="2300119" y="4241851"/>
            <a:ext cx="799323" cy="61466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400">
                <a:solidFill>
                  <a:schemeClr val="tx1"/>
                </a:solidFill>
              </a:rPr>
              <a:t>左</a:t>
            </a:r>
            <a:r>
              <a:rPr kumimoji="1" lang="ja-JP" altLang="en-US" sz="1400">
                <a:solidFill>
                  <a:schemeClr val="tx1"/>
                </a:solidFill>
              </a:rPr>
              <a:t>車</a:t>
            </a:r>
            <a:endParaRPr kumimoji="1" lang="en-US" altLang="ja-JP" sz="1400" dirty="0">
              <a:solidFill>
                <a:schemeClr val="tx1"/>
              </a:solidFill>
            </a:endParaRPr>
          </a:p>
          <a:p>
            <a:r>
              <a:rPr kumimoji="1" lang="ja-JP" altLang="en-US" sz="1400">
                <a:solidFill>
                  <a:schemeClr val="tx1"/>
                </a:solidFill>
              </a:rPr>
              <a:t>輪速</a:t>
            </a:r>
            <a:endParaRPr kumimoji="1" lang="en-US" altLang="ja-JP" sz="1400" dirty="0">
              <a:solidFill>
                <a:schemeClr val="tx1"/>
              </a:solidFill>
            </a:endParaRPr>
          </a:p>
          <a:p>
            <a:r>
              <a:rPr kumimoji="1" lang="en-US" altLang="ja-JP" sz="1400" dirty="0">
                <a:solidFill>
                  <a:schemeClr val="tx1"/>
                </a:solidFill>
              </a:rPr>
              <a:t>[</a:t>
            </a:r>
            <a:r>
              <a:rPr kumimoji="1" lang="en-US" altLang="ja-JP" sz="1400" dirty="0">
                <a:solidFill>
                  <a:srgbClr val="FF0000"/>
                </a:solidFill>
              </a:rPr>
              <a:t>rad</a:t>
            </a:r>
            <a:r>
              <a:rPr kumimoji="1" lang="en-US" altLang="ja-JP" sz="1400" dirty="0">
                <a:solidFill>
                  <a:schemeClr val="tx1"/>
                </a:solidFill>
              </a:rPr>
              <a:t>/s]</a:t>
            </a:r>
            <a:endParaRPr kumimoji="1" lang="ja-JP" altLang="en-US" sz="1400" dirty="0" err="1">
              <a:solidFill>
                <a:schemeClr val="tx1"/>
              </a:solidFill>
            </a:endParaRPr>
          </a:p>
        </p:txBody>
      </p:sp>
      <p:sp>
        <p:nvSpPr>
          <p:cNvPr id="127" name="正方形/長方形 126">
            <a:extLst>
              <a:ext uri="{FF2B5EF4-FFF2-40B4-BE49-F238E27FC236}">
                <a16:creationId xmlns:a16="http://schemas.microsoft.com/office/drawing/2014/main" id="{DFCDFF99-4C29-7443-845F-305C9FD8058B}"/>
              </a:ext>
            </a:extLst>
          </p:cNvPr>
          <p:cNvSpPr/>
          <p:nvPr/>
        </p:nvSpPr>
        <p:spPr>
          <a:xfrm>
            <a:off x="1609086" y="3527763"/>
            <a:ext cx="1226764" cy="52969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目標右車</a:t>
            </a:r>
            <a:endParaRPr kumimoji="1" lang="en-US" altLang="ja-JP" sz="1400" dirty="0">
              <a:solidFill>
                <a:schemeClr val="tx1"/>
              </a:solidFill>
            </a:endParaRPr>
          </a:p>
          <a:p>
            <a:r>
              <a:rPr kumimoji="1" lang="ja-JP" altLang="en-US" sz="1400">
                <a:solidFill>
                  <a:schemeClr val="tx1"/>
                </a:solidFill>
              </a:rPr>
              <a:t>輪速</a:t>
            </a:r>
            <a:r>
              <a:rPr kumimoji="1" lang="en-US" altLang="ja-JP" sz="1400" dirty="0">
                <a:solidFill>
                  <a:schemeClr val="tx1"/>
                </a:solidFill>
              </a:rPr>
              <a:t>[rad/s]</a:t>
            </a:r>
            <a:endParaRPr kumimoji="1" lang="ja-JP" altLang="en-US" sz="1400" dirty="0" err="1">
              <a:solidFill>
                <a:schemeClr val="tx1"/>
              </a:solidFill>
            </a:endParaRPr>
          </a:p>
        </p:txBody>
      </p:sp>
      <p:sp>
        <p:nvSpPr>
          <p:cNvPr id="128" name="正方形/長方形 127">
            <a:extLst>
              <a:ext uri="{FF2B5EF4-FFF2-40B4-BE49-F238E27FC236}">
                <a16:creationId xmlns:a16="http://schemas.microsoft.com/office/drawing/2014/main" id="{BB229226-5A23-1744-9D73-BDA2AA256282}"/>
              </a:ext>
            </a:extLst>
          </p:cNvPr>
          <p:cNvSpPr/>
          <p:nvPr/>
        </p:nvSpPr>
        <p:spPr>
          <a:xfrm>
            <a:off x="2207276" y="2060848"/>
            <a:ext cx="2160532" cy="46715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目標左車輪速</a:t>
            </a:r>
            <a:r>
              <a:rPr kumimoji="1" lang="en-US" altLang="ja-JP" sz="1400" dirty="0">
                <a:solidFill>
                  <a:schemeClr val="tx1"/>
                </a:solidFill>
              </a:rPr>
              <a:t>[rad/s]</a:t>
            </a:r>
            <a:endParaRPr kumimoji="1" lang="ja-JP" altLang="en-US" sz="1400" dirty="0" err="1">
              <a:solidFill>
                <a:schemeClr val="tx1"/>
              </a:solidFill>
            </a:endParaRPr>
          </a:p>
        </p:txBody>
      </p:sp>
      <p:grpSp>
        <p:nvGrpSpPr>
          <p:cNvPr id="129" name="グループ化 128">
            <a:extLst>
              <a:ext uri="{FF2B5EF4-FFF2-40B4-BE49-F238E27FC236}">
                <a16:creationId xmlns:a16="http://schemas.microsoft.com/office/drawing/2014/main" id="{B6962840-A1D6-F649-8966-BF8E4258A793}"/>
              </a:ext>
            </a:extLst>
          </p:cNvPr>
          <p:cNvGrpSpPr/>
          <p:nvPr/>
        </p:nvGrpSpPr>
        <p:grpSpPr>
          <a:xfrm rot="5400000" flipV="1">
            <a:off x="2951148" y="2781493"/>
            <a:ext cx="664588" cy="1442743"/>
            <a:chOff x="9480376" y="2996952"/>
            <a:chExt cx="504056" cy="504056"/>
          </a:xfrm>
        </p:grpSpPr>
        <p:cxnSp>
          <p:nvCxnSpPr>
            <p:cNvPr id="130" name="直線矢印コネクタ 129">
              <a:extLst>
                <a:ext uri="{FF2B5EF4-FFF2-40B4-BE49-F238E27FC236}">
                  <a16:creationId xmlns:a16="http://schemas.microsoft.com/office/drawing/2014/main" id="{5FD6850E-CD96-5E4E-A5D5-A42A37ABD850}"/>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直線矢印コネクタ 130">
              <a:extLst>
                <a:ext uri="{FF2B5EF4-FFF2-40B4-BE49-F238E27FC236}">
                  <a16:creationId xmlns:a16="http://schemas.microsoft.com/office/drawing/2014/main" id="{91196ABD-2C2E-C249-8CCF-A1C00CF37097}"/>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75308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0AD8E3F-02C4-C34C-94A3-6636144574E8}"/>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Effect>
                      <a14:brightnessContrast bright="20000" contrast="20000"/>
                    </a14:imgEffect>
                  </a14:imgLayer>
                </a14:imgProps>
              </a:ext>
            </a:extLst>
          </a:blip>
          <a:srcRect l="4326" t="2750" r="56817" b="41666"/>
          <a:stretch/>
        </p:blipFill>
        <p:spPr>
          <a:xfrm>
            <a:off x="8408252" y="113822"/>
            <a:ext cx="3553072" cy="3811969"/>
          </a:xfrm>
          <a:prstGeom prst="rect">
            <a:avLst/>
          </a:prstGeom>
        </p:spPr>
      </p:pic>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1ECB0A09-5215-514F-B8F8-0638A2C04B7F}"/>
                  </a:ext>
                </a:extLst>
              </p:cNvPr>
              <p:cNvSpPr txBox="1"/>
              <p:nvPr/>
            </p:nvSpPr>
            <p:spPr>
              <a:xfrm>
                <a:off x="479376" y="359729"/>
                <a:ext cx="157818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𝑙</m:t>
                          </m:r>
                        </m:e>
                        <m:sub>
                          <m:r>
                            <a:rPr lang="en-US" altLang="ja-JP" sz="3200" i="1">
                              <a:latin typeface="Cambria Math" panose="02040503050406030204" pitchFamily="18" charset="0"/>
                            </a:rPr>
                            <m:t>𝐿</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𝑟</m:t>
                          </m:r>
                          <m:r>
                            <m:rPr>
                              <m:sty m:val="p"/>
                            </m:rPr>
                            <a:rPr lang="en-US" altLang="ja-JP" sz="3200" i="1">
                              <a:latin typeface="Cambria Math" panose="02040503050406030204" pitchFamily="18" charset="0"/>
                            </a:rPr>
                            <m:t>θ</m:t>
                          </m:r>
                        </m:e>
                        <m:sub>
                          <m:r>
                            <a:rPr kumimoji="1" lang="en-US" altLang="ja-JP" sz="3200" b="0" i="1" smtClean="0">
                              <a:latin typeface="Cambria Math" panose="02040503050406030204" pitchFamily="18" charset="0"/>
                            </a:rPr>
                            <m:t>𝐿</m:t>
                          </m:r>
                        </m:sub>
                      </m:sSub>
                    </m:oMath>
                  </m:oMathPara>
                </a14:m>
                <a:endParaRPr kumimoji="1" lang="ja-JP" altLang="en-US"/>
              </a:p>
            </p:txBody>
          </p:sp>
        </mc:Choice>
        <mc:Fallback xmlns="">
          <p:sp>
            <p:nvSpPr>
              <p:cNvPr id="2" name="テキスト ボックス 1">
                <a:extLst>
                  <a:ext uri="{FF2B5EF4-FFF2-40B4-BE49-F238E27FC236}">
                    <a16:creationId xmlns:a16="http://schemas.microsoft.com/office/drawing/2014/main" id="{1ECB0A09-5215-514F-B8F8-0638A2C04B7F}"/>
                  </a:ext>
                </a:extLst>
              </p:cNvPr>
              <p:cNvSpPr txBox="1">
                <a:spLocks noRot="1" noChangeAspect="1" noMove="1" noResize="1" noEditPoints="1" noAdjustHandles="1" noChangeArrowheads="1" noChangeShapeType="1" noTextEdit="1"/>
              </p:cNvSpPr>
              <p:nvPr/>
            </p:nvSpPr>
            <p:spPr>
              <a:xfrm>
                <a:off x="479376" y="359729"/>
                <a:ext cx="1578189" cy="492443"/>
              </a:xfrm>
              <a:prstGeom prst="rect">
                <a:avLst/>
              </a:prstGeom>
              <a:blipFill>
                <a:blip r:embed="rId4"/>
                <a:stretch>
                  <a:fillRect l="-4800" b="-12500"/>
                </a:stretch>
              </a:blipFill>
            </p:spPr>
            <p:txBody>
              <a:bodyPr/>
              <a:lstStyle/>
              <a:p>
                <a:r>
                  <a:rPr lang="ja-JP" altLang="en-US">
                    <a:noFill/>
                  </a:rPr>
                  <a:t> </a:t>
                </a:r>
              </a:p>
            </p:txBody>
          </p:sp>
        </mc:Fallback>
      </mc:AlternateContent>
      <p:grpSp>
        <p:nvGrpSpPr>
          <p:cNvPr id="4" name="グループ化 3">
            <a:extLst>
              <a:ext uri="{FF2B5EF4-FFF2-40B4-BE49-F238E27FC236}">
                <a16:creationId xmlns:a16="http://schemas.microsoft.com/office/drawing/2014/main" id="{B327AC7E-EBF7-544D-AC5F-7A19E9A639E3}"/>
              </a:ext>
            </a:extLst>
          </p:cNvPr>
          <p:cNvGrpSpPr/>
          <p:nvPr/>
        </p:nvGrpSpPr>
        <p:grpSpPr>
          <a:xfrm flipH="1">
            <a:off x="9624392" y="4902697"/>
            <a:ext cx="1473586" cy="1238772"/>
            <a:chOff x="5881370" y="2780928"/>
            <a:chExt cx="1798806" cy="1512168"/>
          </a:xfrm>
        </p:grpSpPr>
        <p:sp>
          <p:nvSpPr>
            <p:cNvPr id="6" name="正方形/長方形 5">
              <a:extLst>
                <a:ext uri="{FF2B5EF4-FFF2-40B4-BE49-F238E27FC236}">
                  <a16:creationId xmlns:a16="http://schemas.microsoft.com/office/drawing/2014/main" id="{E654EBBC-D96B-4C47-91AE-FF93C8D9D2EF}"/>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7" name="グループ化 6">
              <a:extLst>
                <a:ext uri="{FF2B5EF4-FFF2-40B4-BE49-F238E27FC236}">
                  <a16:creationId xmlns:a16="http://schemas.microsoft.com/office/drawing/2014/main" id="{D8A326A5-15C5-E54C-A5DB-3E5E12820836}"/>
                </a:ext>
              </a:extLst>
            </p:cNvPr>
            <p:cNvGrpSpPr/>
            <p:nvPr/>
          </p:nvGrpSpPr>
          <p:grpSpPr>
            <a:xfrm>
              <a:off x="6852084" y="3392996"/>
              <a:ext cx="288032" cy="288032"/>
              <a:chOff x="4024536" y="3216424"/>
              <a:chExt cx="3168353" cy="3168352"/>
            </a:xfrm>
          </p:grpSpPr>
          <p:sp>
            <p:nvSpPr>
              <p:cNvPr id="11" name="パイ 10">
                <a:extLst>
                  <a:ext uri="{FF2B5EF4-FFF2-40B4-BE49-F238E27FC236}">
                    <a16:creationId xmlns:a16="http://schemas.microsoft.com/office/drawing/2014/main" id="{BFFA75C0-0382-3A46-A017-F822913BB68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パイ 11">
                <a:extLst>
                  <a:ext uri="{FF2B5EF4-FFF2-40B4-BE49-F238E27FC236}">
                    <a16:creationId xmlns:a16="http://schemas.microsoft.com/office/drawing/2014/main" id="{0703D845-A4C2-AD4C-963E-FDA63330C3A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パイ 12">
                <a:extLst>
                  <a:ext uri="{FF2B5EF4-FFF2-40B4-BE49-F238E27FC236}">
                    <a16:creationId xmlns:a16="http://schemas.microsoft.com/office/drawing/2014/main" id="{9DDEFC3C-D211-944D-B26C-1EFA412C17B5}"/>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8" name="角丸四角形 7">
              <a:extLst>
                <a:ext uri="{FF2B5EF4-FFF2-40B4-BE49-F238E27FC236}">
                  <a16:creationId xmlns:a16="http://schemas.microsoft.com/office/drawing/2014/main" id="{3191282D-5495-304D-88E5-4E6983DD5BB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a:extLst>
                <a:ext uri="{FF2B5EF4-FFF2-40B4-BE49-F238E27FC236}">
                  <a16:creationId xmlns:a16="http://schemas.microsoft.com/office/drawing/2014/main" id="{DD30FDE9-C685-EA44-8057-9F8870B7336F}"/>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C30B270B-046E-5D4F-93E7-8BE52AA680C8}"/>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A66CAA52-92F4-0346-8A74-36F02C945031}"/>
                  </a:ext>
                </a:extLst>
              </p:cNvPr>
              <p:cNvSpPr txBox="1"/>
              <p:nvPr/>
            </p:nvSpPr>
            <p:spPr>
              <a:xfrm>
                <a:off x="2299989" y="386778"/>
                <a:ext cx="164756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𝑙</m:t>
                          </m:r>
                        </m:e>
                        <m:sub>
                          <m:r>
                            <a:rPr lang="en-US" altLang="ja-JP" sz="3200" b="0" i="1" smtClean="0">
                              <a:latin typeface="Cambria Math" panose="02040503050406030204" pitchFamily="18" charset="0"/>
                            </a:rPr>
                            <m:t>𝑅</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𝑟</m:t>
                          </m:r>
                          <m:r>
                            <m:rPr>
                              <m:sty m:val="p"/>
                            </m:rPr>
                            <a:rPr lang="en-US" altLang="ja-JP" sz="3200" i="1">
                              <a:latin typeface="Cambria Math" panose="02040503050406030204" pitchFamily="18" charset="0"/>
                            </a:rPr>
                            <m:t>θ</m:t>
                          </m:r>
                        </m:e>
                        <m:sub>
                          <m:r>
                            <a:rPr kumimoji="1" lang="en-US" altLang="ja-JP" sz="3200" b="0" i="1" smtClean="0">
                              <a:latin typeface="Cambria Math" panose="02040503050406030204" pitchFamily="18" charset="0"/>
                            </a:rPr>
                            <m:t>𝑅</m:t>
                          </m:r>
                        </m:sub>
                      </m:sSub>
                    </m:oMath>
                  </m:oMathPara>
                </a14:m>
                <a:endParaRPr kumimoji="1" lang="ja-JP" altLang="en-US"/>
              </a:p>
            </p:txBody>
          </p:sp>
        </mc:Choice>
        <mc:Fallback xmlns="">
          <p:sp>
            <p:nvSpPr>
              <p:cNvPr id="14" name="テキスト ボックス 13">
                <a:extLst>
                  <a:ext uri="{FF2B5EF4-FFF2-40B4-BE49-F238E27FC236}">
                    <a16:creationId xmlns:a16="http://schemas.microsoft.com/office/drawing/2014/main" id="{A66CAA52-92F4-0346-8A74-36F02C945031}"/>
                  </a:ext>
                </a:extLst>
              </p:cNvPr>
              <p:cNvSpPr txBox="1">
                <a:spLocks noRot="1" noChangeAspect="1" noMove="1" noResize="1" noEditPoints="1" noAdjustHandles="1" noChangeArrowheads="1" noChangeShapeType="1" noTextEdit="1"/>
              </p:cNvSpPr>
              <p:nvPr/>
            </p:nvSpPr>
            <p:spPr>
              <a:xfrm>
                <a:off x="2299989" y="386778"/>
                <a:ext cx="1647567" cy="492443"/>
              </a:xfrm>
              <a:prstGeom prst="rect">
                <a:avLst/>
              </a:prstGeom>
              <a:blipFill>
                <a:blip r:embed="rId5"/>
                <a:stretch>
                  <a:fillRect l="-3817"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BDC3FF96-742B-FB45-A746-BF5B8DF0B2C1}"/>
                  </a:ext>
                </a:extLst>
              </p:cNvPr>
              <p:cNvSpPr txBox="1"/>
              <p:nvPr/>
            </p:nvSpPr>
            <p:spPr>
              <a:xfrm>
                <a:off x="479376" y="1118629"/>
                <a:ext cx="1377044" cy="9350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𝑣</m:t>
                          </m:r>
                        </m:e>
                        <m:sub>
                          <m:r>
                            <a:rPr lang="en-US" altLang="ja-JP" sz="3200" i="1">
                              <a:latin typeface="Cambria Math" panose="02040503050406030204" pitchFamily="18" charset="0"/>
                            </a:rPr>
                            <m:t>𝐿</m:t>
                          </m:r>
                        </m:sub>
                      </m:sSub>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𝑙</m:t>
                              </m:r>
                            </m:e>
                            <m:sub>
                              <m:r>
                                <a:rPr lang="en-US" altLang="ja-JP" sz="3200" i="1">
                                  <a:latin typeface="Cambria Math" panose="02040503050406030204" pitchFamily="18" charset="0"/>
                                </a:rPr>
                                <m:t>𝐿</m:t>
                              </m:r>
                            </m:sub>
                          </m:sSub>
                        </m:num>
                        <m:den>
                          <m:r>
                            <a:rPr kumimoji="1" lang="en-US" altLang="ja-JP" sz="3200" b="0" i="1" smtClean="0">
                              <a:latin typeface="Cambria Math" panose="02040503050406030204" pitchFamily="18" charset="0"/>
                            </a:rPr>
                            <m:t>𝑡</m:t>
                          </m:r>
                        </m:den>
                      </m:f>
                    </m:oMath>
                  </m:oMathPara>
                </a14:m>
                <a:endParaRPr kumimoji="1" lang="ja-JP" altLang="en-US"/>
              </a:p>
            </p:txBody>
          </p:sp>
        </mc:Choice>
        <mc:Fallback xmlns="">
          <p:sp>
            <p:nvSpPr>
              <p:cNvPr id="16" name="テキスト ボックス 15">
                <a:extLst>
                  <a:ext uri="{FF2B5EF4-FFF2-40B4-BE49-F238E27FC236}">
                    <a16:creationId xmlns:a16="http://schemas.microsoft.com/office/drawing/2014/main" id="{BDC3FF96-742B-FB45-A746-BF5B8DF0B2C1}"/>
                  </a:ext>
                </a:extLst>
              </p:cNvPr>
              <p:cNvSpPr txBox="1">
                <a:spLocks noRot="1" noChangeAspect="1" noMove="1" noResize="1" noEditPoints="1" noAdjustHandles="1" noChangeArrowheads="1" noChangeShapeType="1" noTextEdit="1"/>
              </p:cNvSpPr>
              <p:nvPr/>
            </p:nvSpPr>
            <p:spPr>
              <a:xfrm>
                <a:off x="479376" y="1118629"/>
                <a:ext cx="1377044" cy="935000"/>
              </a:xfrm>
              <a:prstGeom prst="rect">
                <a:avLst/>
              </a:prstGeom>
              <a:blipFill>
                <a:blip r:embed="rId6"/>
                <a:stretch>
                  <a:fillRect l="-1835" b="-10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C6000C7-CE18-E64B-8042-F5700B3CF62F}"/>
                  </a:ext>
                </a:extLst>
              </p:cNvPr>
              <p:cNvSpPr txBox="1"/>
              <p:nvPr/>
            </p:nvSpPr>
            <p:spPr>
              <a:xfrm>
                <a:off x="2299989" y="1047843"/>
                <a:ext cx="1446422" cy="9350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𝑣</m:t>
                          </m:r>
                        </m:e>
                        <m:sub>
                          <m:r>
                            <a:rPr lang="en-US" altLang="ja-JP" sz="3200" b="0" i="1" smtClean="0">
                              <a:latin typeface="Cambria Math" panose="02040503050406030204" pitchFamily="18" charset="0"/>
                            </a:rPr>
                            <m:t>𝑅</m:t>
                          </m:r>
                        </m:sub>
                      </m:sSub>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𝑙</m:t>
                              </m:r>
                            </m:e>
                            <m:sub>
                              <m:r>
                                <a:rPr lang="en-US" altLang="ja-JP" sz="3200" b="0" i="1" smtClean="0">
                                  <a:latin typeface="Cambria Math" panose="02040503050406030204" pitchFamily="18" charset="0"/>
                                </a:rPr>
                                <m:t>𝑅</m:t>
                              </m:r>
                            </m:sub>
                          </m:sSub>
                        </m:num>
                        <m:den>
                          <m:r>
                            <a:rPr kumimoji="1" lang="en-US" altLang="ja-JP" sz="3200" b="0" i="1" smtClean="0">
                              <a:latin typeface="Cambria Math" panose="02040503050406030204" pitchFamily="18" charset="0"/>
                            </a:rPr>
                            <m:t>𝑡</m:t>
                          </m:r>
                        </m:den>
                      </m:f>
                    </m:oMath>
                  </m:oMathPara>
                </a14:m>
                <a:endParaRPr kumimoji="1" lang="ja-JP" altLang="en-US"/>
              </a:p>
            </p:txBody>
          </p:sp>
        </mc:Choice>
        <mc:Fallback xmlns="">
          <p:sp>
            <p:nvSpPr>
              <p:cNvPr id="17" name="テキスト ボックス 16">
                <a:extLst>
                  <a:ext uri="{FF2B5EF4-FFF2-40B4-BE49-F238E27FC236}">
                    <a16:creationId xmlns:a16="http://schemas.microsoft.com/office/drawing/2014/main" id="{5C6000C7-CE18-E64B-8042-F5700B3CF62F}"/>
                  </a:ext>
                </a:extLst>
              </p:cNvPr>
              <p:cNvSpPr txBox="1">
                <a:spLocks noRot="1" noChangeAspect="1" noMove="1" noResize="1" noEditPoints="1" noAdjustHandles="1" noChangeArrowheads="1" noChangeShapeType="1" noTextEdit="1"/>
              </p:cNvSpPr>
              <p:nvPr/>
            </p:nvSpPr>
            <p:spPr>
              <a:xfrm>
                <a:off x="2299989" y="1047843"/>
                <a:ext cx="1446422" cy="935000"/>
              </a:xfrm>
              <a:prstGeom prst="rect">
                <a:avLst/>
              </a:prstGeom>
              <a:blipFill>
                <a:blip r:embed="rId7"/>
                <a:stretch>
                  <a:fillRect l="-1739" t="-1351" b="-108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A609786D-40C5-D849-BEA4-4F5D2C68638B}"/>
                  </a:ext>
                </a:extLst>
              </p:cNvPr>
              <p:cNvSpPr txBox="1"/>
              <p:nvPr/>
            </p:nvSpPr>
            <p:spPr>
              <a:xfrm>
                <a:off x="479376" y="2320086"/>
                <a:ext cx="2563972" cy="9348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𝑣</m:t>
                      </m:r>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i="1">
                                  <a:latin typeface="Cambria Math" panose="02040503050406030204" pitchFamily="18" charset="0"/>
                                </a:rPr>
                                <m:t>𝐿</m:t>
                              </m:r>
                            </m:sub>
                          </m:sSub>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b="0" i="1" smtClean="0">
                                  <a:latin typeface="Cambria Math" panose="02040503050406030204" pitchFamily="18" charset="0"/>
                                </a:rPr>
                                <m:t>𝑅</m:t>
                              </m:r>
                            </m:sub>
                          </m:sSub>
                          <m:r>
                            <a:rPr lang="en-US" altLang="ja-JP" sz="3200" b="0" i="1" smtClean="0">
                              <a:latin typeface="Cambria Math" panose="02040503050406030204" pitchFamily="18" charset="0"/>
                            </a:rPr>
                            <m:t>)</m:t>
                          </m:r>
                        </m:num>
                        <m:den>
                          <m:r>
                            <a:rPr kumimoji="1" lang="en-US" altLang="ja-JP" sz="3200" b="0" i="1" smtClean="0">
                              <a:latin typeface="Cambria Math" panose="02040503050406030204" pitchFamily="18" charset="0"/>
                            </a:rPr>
                            <m:t>2</m:t>
                          </m:r>
                        </m:den>
                      </m:f>
                    </m:oMath>
                  </m:oMathPara>
                </a14:m>
                <a:endParaRPr kumimoji="1" lang="ja-JP" altLang="en-US"/>
              </a:p>
            </p:txBody>
          </p:sp>
        </mc:Choice>
        <mc:Fallback xmlns="">
          <p:sp>
            <p:nvSpPr>
              <p:cNvPr id="18" name="テキスト ボックス 17">
                <a:extLst>
                  <a:ext uri="{FF2B5EF4-FFF2-40B4-BE49-F238E27FC236}">
                    <a16:creationId xmlns:a16="http://schemas.microsoft.com/office/drawing/2014/main" id="{A609786D-40C5-D849-BEA4-4F5D2C68638B}"/>
                  </a:ext>
                </a:extLst>
              </p:cNvPr>
              <p:cNvSpPr txBox="1">
                <a:spLocks noRot="1" noChangeAspect="1" noMove="1" noResize="1" noEditPoints="1" noAdjustHandles="1" noChangeArrowheads="1" noChangeShapeType="1" noTextEdit="1"/>
              </p:cNvSpPr>
              <p:nvPr/>
            </p:nvSpPr>
            <p:spPr>
              <a:xfrm>
                <a:off x="479376" y="2320086"/>
                <a:ext cx="2563972" cy="934808"/>
              </a:xfrm>
              <a:prstGeom prst="rect">
                <a:avLst/>
              </a:prstGeom>
              <a:blipFill>
                <a:blip r:embed="rId8"/>
                <a:stretch>
                  <a:fillRect l="-985" t="-2703" r="-3941" b="-135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0E14928C-058B-354D-BCBF-5A11751E6481}"/>
                  </a:ext>
                </a:extLst>
              </p:cNvPr>
              <p:cNvSpPr txBox="1"/>
              <p:nvPr/>
            </p:nvSpPr>
            <p:spPr>
              <a:xfrm>
                <a:off x="479376" y="3521351"/>
                <a:ext cx="2671565" cy="9348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3200" i="1" smtClean="0">
                          <a:latin typeface="Cambria Math" panose="02040503050406030204" pitchFamily="18" charset="0"/>
                        </a:rPr>
                        <m:t>ω</m:t>
                      </m:r>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b="0" i="1" smtClean="0">
                                  <a:latin typeface="Cambria Math" panose="02040503050406030204" pitchFamily="18" charset="0"/>
                                </a:rPr>
                                <m:t>𝑅</m:t>
                              </m:r>
                            </m:sub>
                          </m:sSub>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b="0" i="1" smtClean="0">
                                  <a:latin typeface="Cambria Math" panose="02040503050406030204" pitchFamily="18" charset="0"/>
                                </a:rPr>
                                <m:t>𝐿</m:t>
                              </m:r>
                            </m:sub>
                          </m:sSub>
                          <m:r>
                            <a:rPr lang="en-US" altLang="ja-JP" sz="3200" b="0" i="1" smtClean="0">
                              <a:latin typeface="Cambria Math" panose="02040503050406030204" pitchFamily="18" charset="0"/>
                            </a:rPr>
                            <m:t>)</m:t>
                          </m:r>
                        </m:num>
                        <m:den>
                          <m:r>
                            <a:rPr kumimoji="1" lang="en-US" altLang="ja-JP" sz="3200" b="0" i="1" smtClean="0">
                              <a:latin typeface="Cambria Math" panose="02040503050406030204" pitchFamily="18" charset="0"/>
                            </a:rPr>
                            <m:t>2</m:t>
                          </m:r>
                          <m:r>
                            <a:rPr kumimoji="1" lang="en-US" altLang="ja-JP" sz="3200" b="0" i="1" smtClean="0">
                              <a:latin typeface="Cambria Math" panose="02040503050406030204" pitchFamily="18" charset="0"/>
                            </a:rPr>
                            <m:t>𝑑</m:t>
                          </m:r>
                        </m:den>
                      </m:f>
                    </m:oMath>
                  </m:oMathPara>
                </a14:m>
                <a:endParaRPr kumimoji="1" lang="ja-JP" altLang="en-US"/>
              </a:p>
            </p:txBody>
          </p:sp>
        </mc:Choice>
        <mc:Fallback xmlns="">
          <p:sp>
            <p:nvSpPr>
              <p:cNvPr id="19" name="テキスト ボックス 18">
                <a:extLst>
                  <a:ext uri="{FF2B5EF4-FFF2-40B4-BE49-F238E27FC236}">
                    <a16:creationId xmlns:a16="http://schemas.microsoft.com/office/drawing/2014/main" id="{0E14928C-058B-354D-BCBF-5A11751E6481}"/>
                  </a:ext>
                </a:extLst>
              </p:cNvPr>
              <p:cNvSpPr txBox="1">
                <a:spLocks noRot="1" noChangeAspect="1" noMove="1" noResize="1" noEditPoints="1" noAdjustHandles="1" noChangeArrowheads="1" noChangeShapeType="1" noTextEdit="1"/>
              </p:cNvSpPr>
              <p:nvPr/>
            </p:nvSpPr>
            <p:spPr>
              <a:xfrm>
                <a:off x="479376" y="3521351"/>
                <a:ext cx="2671565" cy="934808"/>
              </a:xfrm>
              <a:prstGeom prst="rect">
                <a:avLst/>
              </a:prstGeom>
              <a:blipFill>
                <a:blip r:embed="rId9"/>
                <a:stretch>
                  <a:fillRect l="-474" t="-2667" r="-3318"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0A77711D-200E-F641-9768-B086FB2B119A}"/>
                  </a:ext>
                </a:extLst>
              </p:cNvPr>
              <p:cNvSpPr txBox="1"/>
              <p:nvPr/>
            </p:nvSpPr>
            <p:spPr>
              <a:xfrm>
                <a:off x="479376" y="4722616"/>
                <a:ext cx="241681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i="1">
                              <a:latin typeface="Cambria Math" panose="02040503050406030204" pitchFamily="18" charset="0"/>
                            </a:rPr>
                            <m:t>𝐿</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𝑣</m:t>
                      </m:r>
                      <m:r>
                        <a:rPr kumimoji="1" lang="en-US" altLang="ja-JP" sz="3200" b="0" i="1" smtClean="0">
                          <a:latin typeface="Cambria Math" panose="02040503050406030204" pitchFamily="18" charset="0"/>
                        </a:rPr>
                        <m:t> −</m:t>
                      </m:r>
                      <m:r>
                        <a:rPr kumimoji="1" lang="en-US" altLang="ja-JP" sz="3200" b="0" i="1" smtClean="0">
                          <a:latin typeface="Cambria Math" panose="02040503050406030204" pitchFamily="18" charset="0"/>
                        </a:rPr>
                        <m:t>𝑑</m:t>
                      </m:r>
                      <m:r>
                        <m:rPr>
                          <m:sty m:val="p"/>
                        </m:rPr>
                        <a:rPr lang="en-US" altLang="ja-JP" sz="3200" i="1">
                          <a:latin typeface="Cambria Math" panose="02040503050406030204" pitchFamily="18" charset="0"/>
                        </a:rPr>
                        <m:t>ω</m:t>
                      </m:r>
                    </m:oMath>
                  </m:oMathPara>
                </a14:m>
                <a:endParaRPr kumimoji="1" lang="ja-JP" altLang="en-US"/>
              </a:p>
            </p:txBody>
          </p:sp>
        </mc:Choice>
        <mc:Fallback xmlns="">
          <p:sp>
            <p:nvSpPr>
              <p:cNvPr id="21" name="テキスト ボックス 20">
                <a:extLst>
                  <a:ext uri="{FF2B5EF4-FFF2-40B4-BE49-F238E27FC236}">
                    <a16:creationId xmlns:a16="http://schemas.microsoft.com/office/drawing/2014/main" id="{0A77711D-200E-F641-9768-B086FB2B119A}"/>
                  </a:ext>
                </a:extLst>
              </p:cNvPr>
              <p:cNvSpPr txBox="1">
                <a:spLocks noRot="1" noChangeAspect="1" noMove="1" noResize="1" noEditPoints="1" noAdjustHandles="1" noChangeArrowheads="1" noChangeShapeType="1" noTextEdit="1"/>
              </p:cNvSpPr>
              <p:nvPr/>
            </p:nvSpPr>
            <p:spPr>
              <a:xfrm>
                <a:off x="479376" y="4722616"/>
                <a:ext cx="2416815" cy="492443"/>
              </a:xfrm>
              <a:prstGeom prst="rect">
                <a:avLst/>
              </a:prstGeom>
              <a:blipFill>
                <a:blip r:embed="rId10"/>
                <a:stretch>
                  <a:fillRect l="-1047" t="-10256" r="-1047" b="-358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A2986F08-6F47-8549-8F65-FFB718E96CBF}"/>
                  </a:ext>
                </a:extLst>
              </p:cNvPr>
              <p:cNvSpPr txBox="1"/>
              <p:nvPr/>
            </p:nvSpPr>
            <p:spPr>
              <a:xfrm>
                <a:off x="479376" y="5481514"/>
                <a:ext cx="236173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b="0" i="1" smtClean="0">
                              <a:latin typeface="Cambria Math" panose="02040503050406030204" pitchFamily="18" charset="0"/>
                            </a:rPr>
                            <m:t>𝑅</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𝑣</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𝑑</m:t>
                      </m:r>
                      <m:r>
                        <m:rPr>
                          <m:sty m:val="p"/>
                        </m:rPr>
                        <a:rPr lang="en-US" altLang="ja-JP" sz="3200" i="1">
                          <a:latin typeface="Cambria Math" panose="02040503050406030204" pitchFamily="18" charset="0"/>
                        </a:rPr>
                        <m:t>ω</m:t>
                      </m:r>
                    </m:oMath>
                  </m:oMathPara>
                </a14:m>
                <a:endParaRPr kumimoji="1" lang="ja-JP" altLang="en-US"/>
              </a:p>
            </p:txBody>
          </p:sp>
        </mc:Choice>
        <mc:Fallback xmlns="">
          <p:sp>
            <p:nvSpPr>
              <p:cNvPr id="22" name="テキスト ボックス 21">
                <a:extLst>
                  <a:ext uri="{FF2B5EF4-FFF2-40B4-BE49-F238E27FC236}">
                    <a16:creationId xmlns:a16="http://schemas.microsoft.com/office/drawing/2014/main" id="{A2986F08-6F47-8549-8F65-FFB718E96CBF}"/>
                  </a:ext>
                </a:extLst>
              </p:cNvPr>
              <p:cNvSpPr txBox="1">
                <a:spLocks noRot="1" noChangeAspect="1" noMove="1" noResize="1" noEditPoints="1" noAdjustHandles="1" noChangeArrowheads="1" noChangeShapeType="1" noTextEdit="1"/>
              </p:cNvSpPr>
              <p:nvPr/>
            </p:nvSpPr>
            <p:spPr>
              <a:xfrm>
                <a:off x="479376" y="5481514"/>
                <a:ext cx="2361736" cy="492443"/>
              </a:xfrm>
              <a:prstGeom prst="rect">
                <a:avLst/>
              </a:prstGeom>
              <a:blipFill>
                <a:blip r:embed="rId11"/>
                <a:stretch>
                  <a:fillRect l="-1070" r="-1070" b="-1315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076454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②：安定したライントレースを行う</a:t>
            </a:r>
            <a:endParaRPr kumimoji="1" lang="ja-JP" altLang="en-US">
              <a:solidFill>
                <a:schemeClr val="tx1"/>
              </a:solidFill>
            </a:endParaRPr>
          </a:p>
        </p:txBody>
      </p:sp>
      <p:sp>
        <p:nvSpPr>
          <p:cNvPr id="6" name="正方形/長方形 5">
            <a:extLst>
              <a:ext uri="{FF2B5EF4-FFF2-40B4-BE49-F238E27FC236}">
                <a16:creationId xmlns:a16="http://schemas.microsoft.com/office/drawing/2014/main" id="{65F35CCE-7C28-BC4F-998B-D2BC0895361F}"/>
              </a:ext>
            </a:extLst>
          </p:cNvPr>
          <p:cNvSpPr/>
          <p:nvPr/>
        </p:nvSpPr>
        <p:spPr>
          <a:xfrm>
            <a:off x="4439816" y="76470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安定したライントレース</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745DA8CA-F23F-234B-B0D9-3A074437FE4B}"/>
              </a:ext>
            </a:extLst>
          </p:cNvPr>
          <p:cNvSpPr/>
          <p:nvPr/>
        </p:nvSpPr>
        <p:spPr>
          <a:xfrm>
            <a:off x="551384" y="2276872"/>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機能①：ラインを検出する</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3FAC55B2-05A4-7F41-A449-543B9D9C0BCA}"/>
              </a:ext>
            </a:extLst>
          </p:cNvPr>
          <p:cNvSpPr/>
          <p:nvPr/>
        </p:nvSpPr>
        <p:spPr>
          <a:xfrm>
            <a:off x="551384" y="3501008"/>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性能①：検出率</a:t>
            </a:r>
            <a:r>
              <a:rPr kumimoji="1" lang="en-US" altLang="ja-JP" dirty="0">
                <a:solidFill>
                  <a:schemeClr val="tx1"/>
                </a:solidFill>
              </a:rPr>
              <a:t>100%</a:t>
            </a:r>
            <a:endParaRPr kumimoji="1" lang="ja-JP" altLang="en-US" dirty="0" err="1">
              <a:solidFill>
                <a:schemeClr val="tx1"/>
              </a:solidFill>
            </a:endParaRPr>
          </a:p>
        </p:txBody>
      </p:sp>
      <p:sp>
        <p:nvSpPr>
          <p:cNvPr id="9" name="正方形/長方形 8">
            <a:extLst>
              <a:ext uri="{FF2B5EF4-FFF2-40B4-BE49-F238E27FC236}">
                <a16:creationId xmlns:a16="http://schemas.microsoft.com/office/drawing/2014/main" id="{919BF83C-E234-724C-9BE2-86EF515DAC0B}"/>
              </a:ext>
            </a:extLst>
          </p:cNvPr>
          <p:cNvSpPr/>
          <p:nvPr/>
        </p:nvSpPr>
        <p:spPr>
          <a:xfrm>
            <a:off x="551384" y="472514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要素①：カラーセンサー</a:t>
            </a:r>
            <a:endParaRPr kumimoji="1" lang="ja-JP" altLang="en-US" dirty="0" err="1">
              <a:solidFill>
                <a:schemeClr val="tx1"/>
              </a:solidFill>
            </a:endParaRPr>
          </a:p>
        </p:txBody>
      </p:sp>
      <p:cxnSp>
        <p:nvCxnSpPr>
          <p:cNvPr id="10" name="直線コネクタ 9">
            <a:extLst>
              <a:ext uri="{FF2B5EF4-FFF2-40B4-BE49-F238E27FC236}">
                <a16:creationId xmlns:a16="http://schemas.microsoft.com/office/drawing/2014/main" id="{C1C3A174-0605-1842-8AD1-1F07498BACB0}"/>
              </a:ext>
            </a:extLst>
          </p:cNvPr>
          <p:cNvCxnSpPr>
            <a:stCxn id="7" idx="2"/>
            <a:endCxn id="8" idx="0"/>
          </p:cNvCxnSpPr>
          <p:nvPr/>
        </p:nvCxnSpPr>
        <p:spPr>
          <a:xfrm>
            <a:off x="2207568" y="3068960"/>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40D0D2D9-E783-D544-9386-D63178876F5F}"/>
              </a:ext>
            </a:extLst>
          </p:cNvPr>
          <p:cNvCxnSpPr>
            <a:stCxn id="8" idx="2"/>
            <a:endCxn id="9" idx="0"/>
          </p:cNvCxnSpPr>
          <p:nvPr/>
        </p:nvCxnSpPr>
        <p:spPr>
          <a:xfrm>
            <a:off x="2207568" y="4293096"/>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53D9C8A3-8A22-9742-A26D-5C3FCF2150C2}"/>
              </a:ext>
            </a:extLst>
          </p:cNvPr>
          <p:cNvSpPr/>
          <p:nvPr/>
        </p:nvSpPr>
        <p:spPr>
          <a:xfrm>
            <a:off x="4439816"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機能②：ふらふらしない</a:t>
            </a:r>
          </a:p>
        </p:txBody>
      </p:sp>
      <p:sp>
        <p:nvSpPr>
          <p:cNvPr id="13" name="正方形/長方形 12">
            <a:extLst>
              <a:ext uri="{FF2B5EF4-FFF2-40B4-BE49-F238E27FC236}">
                <a16:creationId xmlns:a16="http://schemas.microsoft.com/office/drawing/2014/main" id="{009E1A21-796F-7A48-906B-721083B301F7}"/>
              </a:ext>
            </a:extLst>
          </p:cNvPr>
          <p:cNvSpPr/>
          <p:nvPr/>
        </p:nvSpPr>
        <p:spPr>
          <a:xfrm>
            <a:off x="4439816"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性能②：参照軌道との誤差</a:t>
            </a:r>
            <a:r>
              <a:rPr kumimoji="1" lang="en-US" altLang="ja-JP" dirty="0">
                <a:solidFill>
                  <a:schemeClr val="tx1"/>
                </a:solidFill>
              </a:rPr>
              <a:t>0</a:t>
            </a:r>
            <a:endParaRPr kumimoji="1" lang="ja-JP" altLang="en-US" dirty="0">
              <a:solidFill>
                <a:schemeClr val="tx1"/>
              </a:solidFill>
            </a:endParaRPr>
          </a:p>
        </p:txBody>
      </p:sp>
      <p:sp>
        <p:nvSpPr>
          <p:cNvPr id="14" name="正方形/長方形 13">
            <a:extLst>
              <a:ext uri="{FF2B5EF4-FFF2-40B4-BE49-F238E27FC236}">
                <a16:creationId xmlns:a16="http://schemas.microsoft.com/office/drawing/2014/main" id="{15836AE0-FDDF-3345-A5F7-F114A875BFB9}"/>
              </a:ext>
            </a:extLst>
          </p:cNvPr>
          <p:cNvSpPr/>
          <p:nvPr/>
        </p:nvSpPr>
        <p:spPr>
          <a:xfrm>
            <a:off x="4439816"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要素②：</a:t>
            </a:r>
            <a:r>
              <a:rPr lang="ja-JP" altLang="en-US" dirty="0">
                <a:solidFill>
                  <a:schemeClr val="tx1"/>
                </a:solidFill>
              </a:rPr>
              <a:t>最適な制御パラメータ</a:t>
            </a:r>
            <a:endParaRPr kumimoji="1" lang="ja-JP" altLang="en-US" dirty="0">
              <a:solidFill>
                <a:schemeClr val="tx1"/>
              </a:solidFill>
            </a:endParaRPr>
          </a:p>
        </p:txBody>
      </p:sp>
      <p:cxnSp>
        <p:nvCxnSpPr>
          <p:cNvPr id="15" name="直線コネクタ 14">
            <a:extLst>
              <a:ext uri="{FF2B5EF4-FFF2-40B4-BE49-F238E27FC236}">
                <a16:creationId xmlns:a16="http://schemas.microsoft.com/office/drawing/2014/main" id="{2FAE392F-237E-C443-823D-D2D2045990FD}"/>
              </a:ext>
            </a:extLst>
          </p:cNvPr>
          <p:cNvCxnSpPr>
            <a:stCxn id="12" idx="2"/>
            <a:endCxn id="13" idx="0"/>
          </p:cNvCxnSpPr>
          <p:nvPr/>
        </p:nvCxnSpPr>
        <p:spPr>
          <a:xfrm>
            <a:off x="6096000"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AD26B316-9D72-BA4C-8728-3B58F840BF25}"/>
              </a:ext>
            </a:extLst>
          </p:cNvPr>
          <p:cNvCxnSpPr>
            <a:stCxn id="13" idx="2"/>
            <a:endCxn id="14" idx="0"/>
          </p:cNvCxnSpPr>
          <p:nvPr/>
        </p:nvCxnSpPr>
        <p:spPr>
          <a:xfrm>
            <a:off x="6096000"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01B1A16F-EAB2-B545-842C-702F49BC82B7}"/>
              </a:ext>
            </a:extLst>
          </p:cNvPr>
          <p:cNvSpPr/>
          <p:nvPr/>
        </p:nvSpPr>
        <p:spPr>
          <a:xfrm>
            <a:off x="8328248"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a:t>
            </a:r>
          </a:p>
        </p:txBody>
      </p:sp>
      <p:sp>
        <p:nvSpPr>
          <p:cNvPr id="18" name="正方形/長方形 17">
            <a:extLst>
              <a:ext uri="{FF2B5EF4-FFF2-40B4-BE49-F238E27FC236}">
                <a16:creationId xmlns:a16="http://schemas.microsoft.com/office/drawing/2014/main" id="{46217CDB-59EC-D74B-9B9A-C03003E5DCB1}"/>
              </a:ext>
            </a:extLst>
          </p:cNvPr>
          <p:cNvSpPr/>
          <p:nvPr/>
        </p:nvSpPr>
        <p:spPr>
          <a:xfrm>
            <a:off x="8328248"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19" name="正方形/長方形 18">
            <a:extLst>
              <a:ext uri="{FF2B5EF4-FFF2-40B4-BE49-F238E27FC236}">
                <a16:creationId xmlns:a16="http://schemas.microsoft.com/office/drawing/2014/main" id="{A2662004-CD73-F942-ACBC-11315B300049}"/>
              </a:ext>
            </a:extLst>
          </p:cNvPr>
          <p:cNvSpPr/>
          <p:nvPr/>
        </p:nvSpPr>
        <p:spPr>
          <a:xfrm>
            <a:off x="8328248"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20" name="直線コネクタ 19">
            <a:extLst>
              <a:ext uri="{FF2B5EF4-FFF2-40B4-BE49-F238E27FC236}">
                <a16:creationId xmlns:a16="http://schemas.microsoft.com/office/drawing/2014/main" id="{837593CD-8E4C-494E-B9AB-7DB24B9F090F}"/>
              </a:ext>
            </a:extLst>
          </p:cNvPr>
          <p:cNvCxnSpPr>
            <a:stCxn id="17" idx="2"/>
            <a:endCxn id="18" idx="0"/>
          </p:cNvCxnSpPr>
          <p:nvPr/>
        </p:nvCxnSpPr>
        <p:spPr>
          <a:xfrm>
            <a:off x="9984432"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77AB1D80-C7A5-8C43-8925-02CDDC8F1ADB}"/>
              </a:ext>
            </a:extLst>
          </p:cNvPr>
          <p:cNvCxnSpPr>
            <a:stCxn id="18" idx="2"/>
            <a:endCxn id="19" idx="0"/>
          </p:cNvCxnSpPr>
          <p:nvPr/>
        </p:nvCxnSpPr>
        <p:spPr>
          <a:xfrm>
            <a:off x="9984432"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248D4B54-DE5E-E446-B44A-4B73A0667940}"/>
              </a:ext>
            </a:extLst>
          </p:cNvPr>
          <p:cNvCxnSpPr>
            <a:cxnSpLocks/>
            <a:stCxn id="6" idx="2"/>
          </p:cNvCxnSpPr>
          <p:nvPr/>
        </p:nvCxnSpPr>
        <p:spPr>
          <a:xfrm flipH="1">
            <a:off x="2207568"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71359C0F-8372-6042-BAC0-42C995600E67}"/>
              </a:ext>
            </a:extLst>
          </p:cNvPr>
          <p:cNvCxnSpPr>
            <a:cxnSpLocks/>
            <a:stCxn id="6" idx="2"/>
          </p:cNvCxnSpPr>
          <p:nvPr/>
        </p:nvCxnSpPr>
        <p:spPr>
          <a:xfrm>
            <a:off x="6096000" y="1556792"/>
            <a:ext cx="0"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F69D1103-8076-6748-961D-9E190F371880}"/>
              </a:ext>
            </a:extLst>
          </p:cNvPr>
          <p:cNvCxnSpPr>
            <a:cxnSpLocks/>
            <a:stCxn id="6" idx="2"/>
          </p:cNvCxnSpPr>
          <p:nvPr/>
        </p:nvCxnSpPr>
        <p:spPr>
          <a:xfrm>
            <a:off x="6096000"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57523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制御の目的②</a:t>
            </a:r>
            <a:r>
              <a:rPr lang="ja-JP" altLang="en-US">
                <a:solidFill>
                  <a:schemeClr val="tx1"/>
                </a:solidFill>
              </a:rPr>
              <a:t>：ライントレース制御システム</a:t>
            </a: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id="{25A12E36-56D6-D04A-904C-74E4AC5EACC7}"/>
              </a:ext>
            </a:extLst>
          </p:cNvPr>
          <p:cNvCxnSpPr>
            <a:cxnSpLocks/>
          </p:cNvCxnSpPr>
          <p:nvPr/>
        </p:nvCxnSpPr>
        <p:spPr>
          <a:xfrm>
            <a:off x="9372364" y="645333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D32794D-F3F2-8D48-98F9-ABBC2BACE453}"/>
              </a:ext>
            </a:extLst>
          </p:cNvPr>
          <p:cNvGrpSpPr/>
          <p:nvPr/>
        </p:nvGrpSpPr>
        <p:grpSpPr>
          <a:xfrm>
            <a:off x="9372364" y="4797152"/>
            <a:ext cx="1656184" cy="1656184"/>
            <a:chOff x="8616280" y="4797152"/>
            <a:chExt cx="1656184" cy="1656184"/>
          </a:xfrm>
        </p:grpSpPr>
        <p:sp>
          <p:nvSpPr>
            <p:cNvPr id="5" name="円/楕円 4">
              <a:extLst>
                <a:ext uri="{FF2B5EF4-FFF2-40B4-BE49-F238E27FC236}">
                  <a16:creationId xmlns:a16="http://schemas.microsoft.com/office/drawing/2014/main" id="{7A42A556-5873-C946-8708-EC89BF1B6983}"/>
                </a:ext>
              </a:extLst>
            </p:cNvPr>
            <p:cNvSpPr/>
            <p:nvPr/>
          </p:nvSpPr>
          <p:spPr>
            <a:xfrm>
              <a:off x="8616280" y="4797152"/>
              <a:ext cx="1656184" cy="165618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車輪</a:t>
              </a:r>
              <a:endParaRPr kumimoji="1" lang="ja-JP" altLang="en-US" dirty="0" err="1">
                <a:solidFill>
                  <a:schemeClr val="tx1"/>
                </a:solidFill>
              </a:endParaRPr>
            </a:p>
          </p:txBody>
        </p:sp>
        <p:cxnSp>
          <p:nvCxnSpPr>
            <p:cNvPr id="9" name="直線コネクタ 8">
              <a:extLst>
                <a:ext uri="{FF2B5EF4-FFF2-40B4-BE49-F238E27FC236}">
                  <a16:creationId xmlns:a16="http://schemas.microsoft.com/office/drawing/2014/main" id="{9748DDAD-E860-494B-9999-7719EE47DE04}"/>
                </a:ext>
              </a:extLst>
            </p:cNvPr>
            <p:cNvCxnSpPr>
              <a:stCxn id="5" idx="3"/>
              <a:endCxn id="5" idx="7"/>
            </p:cNvCxnSpPr>
            <p:nvPr/>
          </p:nvCxnSpPr>
          <p:spPr>
            <a:xfrm flipV="1">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9832B64-F3D0-494C-A457-8EB54A6162A5}"/>
                </a:ext>
              </a:extLst>
            </p:cNvPr>
            <p:cNvCxnSpPr>
              <a:stCxn id="5" idx="1"/>
              <a:endCxn id="5" idx="5"/>
            </p:cNvCxnSpPr>
            <p:nvPr/>
          </p:nvCxnSpPr>
          <p:spPr>
            <a:xfrm>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直線矢印コネクタ 14">
            <a:extLst>
              <a:ext uri="{FF2B5EF4-FFF2-40B4-BE49-F238E27FC236}">
                <a16:creationId xmlns:a16="http://schemas.microsoft.com/office/drawing/2014/main" id="{6BEFA3C7-A322-5645-A3C2-150CE9A9D2C9}"/>
              </a:ext>
            </a:extLst>
          </p:cNvPr>
          <p:cNvCxnSpPr/>
          <p:nvPr/>
        </p:nvCxnSpPr>
        <p:spPr>
          <a:xfrm>
            <a:off x="10190971" y="643326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6119E4D-ABC9-4A44-A657-3ACC3ED6075C}"/>
              </a:ext>
            </a:extLst>
          </p:cNvPr>
          <p:cNvCxnSpPr>
            <a:cxnSpLocks/>
          </p:cNvCxnSpPr>
          <p:nvPr/>
        </p:nvCxnSpPr>
        <p:spPr>
          <a:xfrm flipV="1">
            <a:off x="11496600" y="3992689"/>
            <a:ext cx="0" cy="274867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FD928EF-B134-3444-B4E7-4A99FEC58B9D}"/>
              </a:ext>
            </a:extLst>
          </p:cNvPr>
          <p:cNvCxnSpPr>
            <a:cxnSpLocks/>
          </p:cNvCxnSpPr>
          <p:nvPr/>
        </p:nvCxnSpPr>
        <p:spPr>
          <a:xfrm flipH="1">
            <a:off x="10092444" y="3824484"/>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0973CC44-59C6-124A-8168-DB05FE179C01}"/>
              </a:ext>
            </a:extLst>
          </p:cNvPr>
          <p:cNvSpPr/>
          <p:nvPr/>
        </p:nvSpPr>
        <p:spPr>
          <a:xfrm>
            <a:off x="10009416" y="2708919"/>
            <a:ext cx="1481869" cy="33245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sz="1400">
                <a:solidFill>
                  <a:schemeClr val="tx1"/>
                </a:solidFill>
              </a:rPr>
              <a:t>走行体</a:t>
            </a:r>
            <a:endParaRPr kumimoji="1" lang="ja-JP" altLang="en-US" sz="1400" dirty="0" err="1">
              <a:solidFill>
                <a:schemeClr val="tx1"/>
              </a:solidFill>
            </a:endParaRPr>
          </a:p>
        </p:txBody>
      </p:sp>
      <p:grpSp>
        <p:nvGrpSpPr>
          <p:cNvPr id="22" name="グループ化 21">
            <a:extLst>
              <a:ext uri="{FF2B5EF4-FFF2-40B4-BE49-F238E27FC236}">
                <a16:creationId xmlns:a16="http://schemas.microsoft.com/office/drawing/2014/main" id="{FEEE2B49-58B2-B748-9567-8A4247EA8CC5}"/>
              </a:ext>
            </a:extLst>
          </p:cNvPr>
          <p:cNvGrpSpPr/>
          <p:nvPr/>
        </p:nvGrpSpPr>
        <p:grpSpPr>
          <a:xfrm>
            <a:off x="10896845" y="3645024"/>
            <a:ext cx="358012" cy="358012"/>
            <a:chOff x="4024536" y="3216424"/>
            <a:chExt cx="3168353" cy="3168352"/>
          </a:xfrm>
        </p:grpSpPr>
        <p:sp>
          <p:nvSpPr>
            <p:cNvPr id="26" name="パイ 25">
              <a:extLst>
                <a:ext uri="{FF2B5EF4-FFF2-40B4-BE49-F238E27FC236}">
                  <a16:creationId xmlns:a16="http://schemas.microsoft.com/office/drawing/2014/main" id="{B68162D2-4B1C-074F-AB75-3D48D4277AC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パイ 26">
              <a:extLst>
                <a:ext uri="{FF2B5EF4-FFF2-40B4-BE49-F238E27FC236}">
                  <a16:creationId xmlns:a16="http://schemas.microsoft.com/office/drawing/2014/main" id="{7F701166-B61E-3F4F-AC67-B894882A59F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id="{835C2019-EDF2-AA47-9A1C-939F36F189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9" name="円弧 28">
            <a:extLst>
              <a:ext uri="{FF2B5EF4-FFF2-40B4-BE49-F238E27FC236}">
                <a16:creationId xmlns:a16="http://schemas.microsoft.com/office/drawing/2014/main" id="{AFD5FEB2-6245-BE42-8B61-01FA1BEB354A}"/>
              </a:ext>
            </a:extLst>
          </p:cNvPr>
          <p:cNvSpPr/>
          <p:nvPr/>
        </p:nvSpPr>
        <p:spPr>
          <a:xfrm>
            <a:off x="9664754" y="5089542"/>
            <a:ext cx="1075762" cy="1075762"/>
          </a:xfrm>
          <a:prstGeom prst="arc">
            <a:avLst>
              <a:gd name="adj1" fmla="val 6556905"/>
              <a:gd name="adj2" fmla="val 12479464"/>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id="{EA57FD0B-CC0F-EA46-81D4-C760EE15B73C}"/>
              </a:ext>
            </a:extLst>
          </p:cNvPr>
          <p:cNvCxnSpPr>
            <a:cxnSpLocks/>
          </p:cNvCxnSpPr>
          <p:nvPr/>
        </p:nvCxnSpPr>
        <p:spPr>
          <a:xfrm rot="16200000" flipH="1">
            <a:off x="10583241" y="431482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5" name="グループ化 84">
            <a:extLst>
              <a:ext uri="{FF2B5EF4-FFF2-40B4-BE49-F238E27FC236}">
                <a16:creationId xmlns:a16="http://schemas.microsoft.com/office/drawing/2014/main" id="{24CBF393-800F-F545-9F7A-30282A6B1717}"/>
              </a:ext>
            </a:extLst>
          </p:cNvPr>
          <p:cNvGrpSpPr/>
          <p:nvPr/>
        </p:nvGrpSpPr>
        <p:grpSpPr>
          <a:xfrm>
            <a:off x="11185119" y="5931662"/>
            <a:ext cx="527505" cy="527505"/>
            <a:chOff x="11185119" y="5931662"/>
            <a:chExt cx="527505" cy="527505"/>
          </a:xfrm>
        </p:grpSpPr>
        <p:sp>
          <p:nvSpPr>
            <p:cNvPr id="32" name="円/楕円 31">
              <a:extLst>
                <a:ext uri="{FF2B5EF4-FFF2-40B4-BE49-F238E27FC236}">
                  <a16:creationId xmlns:a16="http://schemas.microsoft.com/office/drawing/2014/main" id="{F48C7AFA-C695-2044-BFE4-98E977E4B42A}"/>
                </a:ext>
              </a:extLst>
            </p:cNvPr>
            <p:cNvSpPr/>
            <p:nvPr/>
          </p:nvSpPr>
          <p:spPr>
            <a:xfrm>
              <a:off x="11185119" y="5931662"/>
              <a:ext cx="527505" cy="52750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id="{031F4C55-1C33-A24E-8BE6-B803283999F7}"/>
                </a:ext>
              </a:extLst>
            </p:cNvPr>
            <p:cNvCxnSpPr>
              <a:stCxn id="32" idx="3"/>
              <a:endCxn id="32" idx="7"/>
            </p:cNvCxnSpPr>
            <p:nvPr/>
          </p:nvCxnSpPr>
          <p:spPr>
            <a:xfrm flipV="1">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DD3275E-8ABC-9740-84C9-98B5B9FFDB34}"/>
                </a:ext>
              </a:extLst>
            </p:cNvPr>
            <p:cNvCxnSpPr>
              <a:stCxn id="32" idx="1"/>
              <a:endCxn id="32" idx="5"/>
            </p:cNvCxnSpPr>
            <p:nvPr/>
          </p:nvCxnSpPr>
          <p:spPr>
            <a:xfrm>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正方形/長方形 37">
            <a:extLst>
              <a:ext uri="{FF2B5EF4-FFF2-40B4-BE49-F238E27FC236}">
                <a16:creationId xmlns:a16="http://schemas.microsoft.com/office/drawing/2014/main" id="{224CB823-8267-D54C-A84F-F5EB981A2D8E}"/>
              </a:ext>
            </a:extLst>
          </p:cNvPr>
          <p:cNvSpPr/>
          <p:nvPr/>
        </p:nvSpPr>
        <p:spPr>
          <a:xfrm rot="16200000">
            <a:off x="602399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モーター</a:t>
            </a:r>
            <a:endParaRPr kumimoji="1" lang="en-US" altLang="ja-JP" sz="1400" dirty="0">
              <a:solidFill>
                <a:schemeClr val="bg1">
                  <a:lumMod val="65000"/>
                </a:schemeClr>
              </a:solidFill>
            </a:endParaRPr>
          </a:p>
          <a:p>
            <a:pPr algn="ctr"/>
            <a:r>
              <a:rPr kumimoji="1" lang="ja-JP" altLang="en-US" sz="1400">
                <a:solidFill>
                  <a:schemeClr val="bg1">
                    <a:lumMod val="65000"/>
                  </a:schemeClr>
                </a:solidFill>
              </a:rPr>
              <a:t>ドライバ</a:t>
            </a:r>
            <a:endParaRPr kumimoji="1" lang="ja-JP" altLang="en-US" sz="1400" dirty="0" err="1">
              <a:solidFill>
                <a:schemeClr val="bg1">
                  <a:lumMod val="65000"/>
                </a:schemeClr>
              </a:solidFill>
            </a:endParaRPr>
          </a:p>
        </p:txBody>
      </p:sp>
      <p:sp>
        <p:nvSpPr>
          <p:cNvPr id="39" name="正方形/長方形 38">
            <a:extLst>
              <a:ext uri="{FF2B5EF4-FFF2-40B4-BE49-F238E27FC236}">
                <a16:creationId xmlns:a16="http://schemas.microsoft.com/office/drawing/2014/main" id="{761743FF-311D-F441-8694-558772356518}"/>
              </a:ext>
            </a:extLst>
          </p:cNvPr>
          <p:cNvSpPr/>
          <p:nvPr/>
        </p:nvSpPr>
        <p:spPr>
          <a:xfrm rot="16200000">
            <a:off x="716346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bg1">
                    <a:lumMod val="65000"/>
                  </a:schemeClr>
                </a:solidFill>
              </a:rPr>
              <a:t>DC</a:t>
            </a:r>
            <a:r>
              <a:rPr kumimoji="1" lang="ja-JP" altLang="en-US" sz="1400">
                <a:solidFill>
                  <a:schemeClr val="bg1">
                    <a:lumMod val="65000"/>
                  </a:schemeClr>
                </a:solidFill>
              </a:rPr>
              <a:t>モータ</a:t>
            </a:r>
            <a:endParaRPr kumimoji="1" lang="ja-JP" altLang="en-US" sz="1400" dirty="0" err="1">
              <a:solidFill>
                <a:schemeClr val="bg1">
                  <a:lumMod val="65000"/>
                </a:schemeClr>
              </a:solidFill>
            </a:endParaRPr>
          </a:p>
        </p:txBody>
      </p:sp>
      <p:sp>
        <p:nvSpPr>
          <p:cNvPr id="40" name="正方形/長方形 39">
            <a:extLst>
              <a:ext uri="{FF2B5EF4-FFF2-40B4-BE49-F238E27FC236}">
                <a16:creationId xmlns:a16="http://schemas.microsoft.com/office/drawing/2014/main" id="{69F9C521-BC5E-AB4C-B598-949AD696185C}"/>
              </a:ext>
            </a:extLst>
          </p:cNvPr>
          <p:cNvSpPr/>
          <p:nvPr/>
        </p:nvSpPr>
        <p:spPr>
          <a:xfrm rot="16200000">
            <a:off x="830293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ギア</a:t>
            </a:r>
            <a:endParaRPr kumimoji="1" lang="ja-JP" altLang="en-US" sz="1400" dirty="0" err="1">
              <a:solidFill>
                <a:schemeClr val="bg1">
                  <a:lumMod val="65000"/>
                </a:schemeClr>
              </a:solidFill>
            </a:endParaRPr>
          </a:p>
        </p:txBody>
      </p:sp>
      <p:sp>
        <p:nvSpPr>
          <p:cNvPr id="41" name="正方形/長方形 40">
            <a:extLst>
              <a:ext uri="{FF2B5EF4-FFF2-40B4-BE49-F238E27FC236}">
                <a16:creationId xmlns:a16="http://schemas.microsoft.com/office/drawing/2014/main" id="{F13334BF-615A-544D-B85F-88E828CF94C0}"/>
              </a:ext>
            </a:extLst>
          </p:cNvPr>
          <p:cNvSpPr/>
          <p:nvPr/>
        </p:nvSpPr>
        <p:spPr>
          <a:xfrm>
            <a:off x="1510647" y="1556793"/>
            <a:ext cx="2857160" cy="40409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ライントレース</a:t>
            </a:r>
            <a:r>
              <a:rPr kumimoji="1" lang="ja-JP" altLang="en-US" sz="1400">
                <a:solidFill>
                  <a:schemeClr val="tx1"/>
                </a:solidFill>
              </a:rPr>
              <a:t>制御</a:t>
            </a:r>
            <a:endParaRPr kumimoji="1" lang="en-US" altLang="ja-JP" sz="1400" dirty="0">
              <a:solidFill>
                <a:schemeClr val="tx1"/>
              </a:solidFill>
            </a:endParaRPr>
          </a:p>
          <a:p>
            <a:pPr algn="ctr"/>
            <a:r>
              <a:rPr kumimoji="1" lang="ja-JP" altLang="en-US" sz="1400">
                <a:solidFill>
                  <a:schemeClr val="tx1"/>
                </a:solidFill>
              </a:rPr>
              <a:t>システム</a:t>
            </a:r>
            <a:endParaRPr kumimoji="1" lang="ja-JP" altLang="en-US" sz="1400" dirty="0" err="1">
              <a:solidFill>
                <a:schemeClr val="tx1"/>
              </a:solidFill>
            </a:endParaRPr>
          </a:p>
        </p:txBody>
      </p:sp>
      <p:cxnSp>
        <p:nvCxnSpPr>
          <p:cNvPr id="45" name="直線矢印コネクタ 44">
            <a:extLst>
              <a:ext uri="{FF2B5EF4-FFF2-40B4-BE49-F238E27FC236}">
                <a16:creationId xmlns:a16="http://schemas.microsoft.com/office/drawing/2014/main" id="{BC322415-115A-534B-A6E5-8855B7B47DC1}"/>
              </a:ext>
            </a:extLst>
          </p:cNvPr>
          <p:cNvCxnSpPr>
            <a:cxnSpLocks/>
          </p:cNvCxnSpPr>
          <p:nvPr/>
        </p:nvCxnSpPr>
        <p:spPr>
          <a:xfrm>
            <a:off x="688175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6CAAB08-D29D-334B-BB7F-2C95C1543560}"/>
              </a:ext>
            </a:extLst>
          </p:cNvPr>
          <p:cNvCxnSpPr>
            <a:cxnSpLocks/>
          </p:cNvCxnSpPr>
          <p:nvPr/>
        </p:nvCxnSpPr>
        <p:spPr>
          <a:xfrm>
            <a:off x="802122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id="{2E643B34-1135-F048-A33F-FECDE805A732}"/>
              </a:ext>
            </a:extLst>
          </p:cNvPr>
          <p:cNvGrpSpPr/>
          <p:nvPr/>
        </p:nvGrpSpPr>
        <p:grpSpPr>
          <a:xfrm>
            <a:off x="9156340" y="3957379"/>
            <a:ext cx="504056" cy="859842"/>
            <a:chOff x="9480376" y="2996952"/>
            <a:chExt cx="504056" cy="504056"/>
          </a:xfrm>
          <a:noFill/>
        </p:grpSpPr>
        <p:cxnSp>
          <p:nvCxnSpPr>
            <p:cNvPr id="49" name="直線矢印コネクタ 48">
              <a:extLst>
                <a:ext uri="{FF2B5EF4-FFF2-40B4-BE49-F238E27FC236}">
                  <a16:creationId xmlns:a16="http://schemas.microsoft.com/office/drawing/2014/main" id="{DE5CA45E-0CA6-7840-9E2A-D67F10EFFE86}"/>
                </a:ext>
              </a:extLst>
            </p:cNvPr>
            <p:cNvCxnSpPr>
              <a:cxnSpLocks/>
            </p:cNvCxnSpPr>
            <p:nvPr/>
          </p:nvCxnSpPr>
          <p:spPr>
            <a:xfrm>
              <a:off x="9480376" y="2996952"/>
              <a:ext cx="504056" cy="0"/>
            </a:xfrm>
            <a:prstGeom prst="straightConnector1">
              <a:avLst/>
            </a:prstGeom>
            <a:grpFill/>
            <a:ln w="38100" cap="rnd">
              <a:solidFill>
                <a:schemeClr val="bg1">
                  <a:lumMod val="75000"/>
                </a:schemeClr>
              </a:solidFill>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65C46311-C2DC-6842-9EE1-2B622A45C6D8}"/>
                </a:ext>
              </a:extLst>
            </p:cNvPr>
            <p:cNvCxnSpPr>
              <a:cxnSpLocks/>
            </p:cNvCxnSpPr>
            <p:nvPr/>
          </p:nvCxnSpPr>
          <p:spPr>
            <a:xfrm rot="5400000">
              <a:off x="9732404" y="3248980"/>
              <a:ext cx="504056" cy="0"/>
            </a:xfrm>
            <a:prstGeom prst="straightConnector1">
              <a:avLst/>
            </a:prstGeom>
            <a:grpFill/>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正方形/長方形 55">
            <a:extLst>
              <a:ext uri="{FF2B5EF4-FFF2-40B4-BE49-F238E27FC236}">
                <a16:creationId xmlns:a16="http://schemas.microsoft.com/office/drawing/2014/main" id="{8279C6B9-28C0-D543-87DB-FD51C2E3FBDA}"/>
              </a:ext>
            </a:extLst>
          </p:cNvPr>
          <p:cNvSpPr/>
          <p:nvPr/>
        </p:nvSpPr>
        <p:spPr>
          <a:xfrm rot="16200000">
            <a:off x="7987305"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回転角</a:t>
            </a:r>
            <a:endParaRPr lang="en-US" altLang="ja-JP" sz="1400" dirty="0">
              <a:solidFill>
                <a:schemeClr val="tx1"/>
              </a:solidFill>
            </a:endParaRPr>
          </a:p>
          <a:p>
            <a:pPr algn="ctr"/>
            <a:r>
              <a:rPr kumimoji="1" lang="ja-JP" altLang="en-US" sz="1400">
                <a:solidFill>
                  <a:schemeClr val="tx1"/>
                </a:solidFill>
              </a:rPr>
              <a:t>センサ</a:t>
            </a:r>
            <a:endParaRPr kumimoji="1" lang="ja-JP" altLang="en-US" sz="1400" dirty="0" err="1">
              <a:solidFill>
                <a:schemeClr val="tx1"/>
              </a:solidFill>
            </a:endParaRPr>
          </a:p>
        </p:txBody>
      </p:sp>
      <p:cxnSp>
        <p:nvCxnSpPr>
          <p:cNvPr id="57" name="直線矢印コネクタ 56">
            <a:extLst>
              <a:ext uri="{FF2B5EF4-FFF2-40B4-BE49-F238E27FC236}">
                <a16:creationId xmlns:a16="http://schemas.microsoft.com/office/drawing/2014/main" id="{AA04A6B5-C176-0645-A8B8-A4A8B25EE886}"/>
              </a:ext>
            </a:extLst>
          </p:cNvPr>
          <p:cNvCxnSpPr>
            <a:cxnSpLocks/>
          </p:cNvCxnSpPr>
          <p:nvPr/>
        </p:nvCxnSpPr>
        <p:spPr>
          <a:xfrm flipH="1">
            <a:off x="876286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id="{6845D476-A07D-E44A-80DB-1D09197FDACD}"/>
              </a:ext>
            </a:extLst>
          </p:cNvPr>
          <p:cNvSpPr/>
          <p:nvPr/>
        </p:nvSpPr>
        <p:spPr>
          <a:xfrm rot="16200000">
            <a:off x="8360447" y="4988573"/>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kumimoji="1" lang="en-US" altLang="ja-JP" sz="1400" dirty="0">
                <a:solidFill>
                  <a:schemeClr val="tx1"/>
                </a:solidFill>
              </a:rPr>
              <a:t>[rad/s]</a:t>
            </a:r>
            <a:endParaRPr kumimoji="1" lang="ja-JP" altLang="en-US" sz="1400" dirty="0" err="1">
              <a:solidFill>
                <a:schemeClr val="tx1"/>
              </a:solidFill>
            </a:endParaRPr>
          </a:p>
        </p:txBody>
      </p:sp>
      <p:cxnSp>
        <p:nvCxnSpPr>
          <p:cNvPr id="61" name="直線矢印コネクタ 60">
            <a:extLst>
              <a:ext uri="{FF2B5EF4-FFF2-40B4-BE49-F238E27FC236}">
                <a16:creationId xmlns:a16="http://schemas.microsoft.com/office/drawing/2014/main" id="{06961735-800E-8C4A-8208-63B729038CB3}"/>
              </a:ext>
            </a:extLst>
          </p:cNvPr>
          <p:cNvCxnSpPr>
            <a:cxnSpLocks/>
          </p:cNvCxnSpPr>
          <p:nvPr/>
        </p:nvCxnSpPr>
        <p:spPr>
          <a:xfrm flipH="1">
            <a:off x="755782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id="{F5671407-5BD7-634B-ADC4-CF503755CC66}"/>
              </a:ext>
            </a:extLst>
          </p:cNvPr>
          <p:cNvSpPr/>
          <p:nvPr/>
        </p:nvSpPr>
        <p:spPr>
          <a:xfrm rot="16200000">
            <a:off x="7236727" y="4988574"/>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endParaRPr kumimoji="1" lang="ja-JP" altLang="en-US" sz="1400" dirty="0" err="1">
              <a:solidFill>
                <a:schemeClr val="tx1"/>
              </a:solidFill>
            </a:endParaRPr>
          </a:p>
        </p:txBody>
      </p:sp>
      <p:cxnSp>
        <p:nvCxnSpPr>
          <p:cNvPr id="64" name="直線矢印コネクタ 63">
            <a:extLst>
              <a:ext uri="{FF2B5EF4-FFF2-40B4-BE49-F238E27FC236}">
                <a16:creationId xmlns:a16="http://schemas.microsoft.com/office/drawing/2014/main" id="{FD2526AE-4FE8-F543-ABDA-466862BED543}"/>
              </a:ext>
            </a:extLst>
          </p:cNvPr>
          <p:cNvCxnSpPr>
            <a:cxnSpLocks/>
          </p:cNvCxnSpPr>
          <p:nvPr/>
        </p:nvCxnSpPr>
        <p:spPr>
          <a:xfrm>
            <a:off x="5771964" y="3957379"/>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8C3050C0-06C5-BC40-A299-FFED180B4514}"/>
              </a:ext>
            </a:extLst>
          </p:cNvPr>
          <p:cNvGrpSpPr/>
          <p:nvPr/>
        </p:nvGrpSpPr>
        <p:grpSpPr>
          <a:xfrm rot="10800000">
            <a:off x="1811521" y="5550152"/>
            <a:ext cx="5198613" cy="315884"/>
            <a:chOff x="9480376" y="2996952"/>
            <a:chExt cx="504056" cy="504056"/>
          </a:xfrm>
        </p:grpSpPr>
        <p:cxnSp>
          <p:nvCxnSpPr>
            <p:cNvPr id="43" name="直線矢印コネクタ 42">
              <a:extLst>
                <a:ext uri="{FF2B5EF4-FFF2-40B4-BE49-F238E27FC236}">
                  <a16:creationId xmlns:a16="http://schemas.microsoft.com/office/drawing/2014/main" id="{2C20D620-7BFF-6C47-ADBB-607B2F1ECC9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D3B5809-B6D2-9A42-AF89-75561C5014A6}"/>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3564593-DFB3-F141-B034-2C5B13AD66D2}"/>
              </a:ext>
            </a:extLst>
          </p:cNvPr>
          <p:cNvSpPr/>
          <p:nvPr/>
        </p:nvSpPr>
        <p:spPr>
          <a:xfrm rot="16200000">
            <a:off x="6753081"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sp>
        <p:nvSpPr>
          <p:cNvPr id="46" name="正方形/長方形 45">
            <a:extLst>
              <a:ext uri="{FF2B5EF4-FFF2-40B4-BE49-F238E27FC236}">
                <a16:creationId xmlns:a16="http://schemas.microsoft.com/office/drawing/2014/main" id="{4CFBD517-1EC6-7340-A95E-085DF5A98CAA}"/>
              </a:ext>
            </a:extLst>
          </p:cNvPr>
          <p:cNvSpPr/>
          <p:nvPr/>
        </p:nvSpPr>
        <p:spPr>
          <a:xfrm rot="16200000">
            <a:off x="602399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モーター</a:t>
            </a:r>
            <a:endParaRPr kumimoji="1" lang="en-US" altLang="ja-JP" sz="1400" dirty="0">
              <a:solidFill>
                <a:schemeClr val="tx1"/>
              </a:solidFill>
            </a:endParaRPr>
          </a:p>
          <a:p>
            <a:pPr algn="ctr"/>
            <a:r>
              <a:rPr kumimoji="1" lang="ja-JP" altLang="en-US" sz="1400">
                <a:solidFill>
                  <a:schemeClr val="tx1"/>
                </a:solidFill>
              </a:rPr>
              <a:t>ドライバ</a:t>
            </a:r>
            <a:endParaRPr kumimoji="1" lang="ja-JP" altLang="en-US" sz="1400" dirty="0" err="1">
              <a:solidFill>
                <a:schemeClr val="tx1"/>
              </a:solidFill>
            </a:endParaRPr>
          </a:p>
        </p:txBody>
      </p:sp>
      <p:sp>
        <p:nvSpPr>
          <p:cNvPr id="47" name="正方形/長方形 46">
            <a:extLst>
              <a:ext uri="{FF2B5EF4-FFF2-40B4-BE49-F238E27FC236}">
                <a16:creationId xmlns:a16="http://schemas.microsoft.com/office/drawing/2014/main" id="{6DD65294-2BAE-3745-BA24-6F95C272387F}"/>
              </a:ext>
            </a:extLst>
          </p:cNvPr>
          <p:cNvSpPr/>
          <p:nvPr/>
        </p:nvSpPr>
        <p:spPr>
          <a:xfrm rot="16200000">
            <a:off x="716346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DC</a:t>
            </a:r>
            <a:r>
              <a:rPr kumimoji="1" lang="ja-JP" altLang="en-US" sz="1400">
                <a:solidFill>
                  <a:schemeClr val="tx1"/>
                </a:solidFill>
              </a:rPr>
              <a:t>モータ</a:t>
            </a:r>
            <a:endParaRPr kumimoji="1" lang="ja-JP" altLang="en-US" sz="1400" dirty="0" err="1">
              <a:solidFill>
                <a:schemeClr val="tx1"/>
              </a:solidFill>
            </a:endParaRPr>
          </a:p>
        </p:txBody>
      </p:sp>
      <p:sp>
        <p:nvSpPr>
          <p:cNvPr id="50" name="正方形/長方形 49">
            <a:extLst>
              <a:ext uri="{FF2B5EF4-FFF2-40B4-BE49-F238E27FC236}">
                <a16:creationId xmlns:a16="http://schemas.microsoft.com/office/drawing/2014/main" id="{AFD99A8A-835F-374D-A89E-3A3EF1A33DDB}"/>
              </a:ext>
            </a:extLst>
          </p:cNvPr>
          <p:cNvSpPr/>
          <p:nvPr/>
        </p:nvSpPr>
        <p:spPr>
          <a:xfrm rot="16200000">
            <a:off x="830293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ギア</a:t>
            </a:r>
            <a:endParaRPr kumimoji="1" lang="ja-JP" altLang="en-US" sz="1400" dirty="0" err="1">
              <a:solidFill>
                <a:schemeClr val="tx1"/>
              </a:solidFill>
            </a:endParaRPr>
          </a:p>
        </p:txBody>
      </p:sp>
      <p:cxnSp>
        <p:nvCxnSpPr>
          <p:cNvPr id="58" name="直線矢印コネクタ 57">
            <a:extLst>
              <a:ext uri="{FF2B5EF4-FFF2-40B4-BE49-F238E27FC236}">
                <a16:creationId xmlns:a16="http://schemas.microsoft.com/office/drawing/2014/main" id="{633E628D-37B4-C240-ABD4-3F5A4F44C7C9}"/>
              </a:ext>
            </a:extLst>
          </p:cNvPr>
          <p:cNvCxnSpPr>
            <a:cxnSpLocks/>
          </p:cNvCxnSpPr>
          <p:nvPr/>
        </p:nvCxnSpPr>
        <p:spPr>
          <a:xfrm>
            <a:off x="688175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5DCB1B0-9389-1A47-B4A8-5245CE62B9DB}"/>
              </a:ext>
            </a:extLst>
          </p:cNvPr>
          <p:cNvCxnSpPr>
            <a:cxnSpLocks/>
          </p:cNvCxnSpPr>
          <p:nvPr/>
        </p:nvCxnSpPr>
        <p:spPr>
          <a:xfrm>
            <a:off x="802122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02EE5410-9B7A-B34F-BC85-91B3259B4CD2}"/>
              </a:ext>
            </a:extLst>
          </p:cNvPr>
          <p:cNvSpPr/>
          <p:nvPr/>
        </p:nvSpPr>
        <p:spPr>
          <a:xfrm rot="16200000">
            <a:off x="6323932" y="1845575"/>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67" name="正方形/長方形 66">
            <a:extLst>
              <a:ext uri="{FF2B5EF4-FFF2-40B4-BE49-F238E27FC236}">
                <a16:creationId xmlns:a16="http://schemas.microsoft.com/office/drawing/2014/main" id="{55C9A658-96A7-2446-870E-1DBF697F4323}"/>
              </a:ext>
            </a:extLst>
          </p:cNvPr>
          <p:cNvSpPr/>
          <p:nvPr/>
        </p:nvSpPr>
        <p:spPr>
          <a:xfrm rot="16200000">
            <a:off x="759703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sp>
        <p:nvSpPr>
          <p:cNvPr id="68" name="正方形/長方形 67">
            <a:extLst>
              <a:ext uri="{FF2B5EF4-FFF2-40B4-BE49-F238E27FC236}">
                <a16:creationId xmlns:a16="http://schemas.microsoft.com/office/drawing/2014/main" id="{47AC358C-B70D-3D4D-8CD3-C3DF3A70AFCA}"/>
              </a:ext>
            </a:extLst>
          </p:cNvPr>
          <p:cNvSpPr/>
          <p:nvPr/>
        </p:nvSpPr>
        <p:spPr>
          <a:xfrm rot="16200000">
            <a:off x="873599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cxnSp>
        <p:nvCxnSpPr>
          <p:cNvPr id="69" name="直線矢印コネクタ 68">
            <a:extLst>
              <a:ext uri="{FF2B5EF4-FFF2-40B4-BE49-F238E27FC236}">
                <a16:creationId xmlns:a16="http://schemas.microsoft.com/office/drawing/2014/main" id="{B7CBC968-68A9-E24F-A2C7-054F8D361EE7}"/>
              </a:ext>
            </a:extLst>
          </p:cNvPr>
          <p:cNvCxnSpPr>
            <a:cxnSpLocks/>
          </p:cNvCxnSpPr>
          <p:nvPr/>
        </p:nvCxnSpPr>
        <p:spPr>
          <a:xfrm>
            <a:off x="5771964" y="2733243"/>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1F8E4955-7161-DD4A-A006-B0E956752B2A}"/>
              </a:ext>
            </a:extLst>
          </p:cNvPr>
          <p:cNvSpPr/>
          <p:nvPr/>
        </p:nvSpPr>
        <p:spPr>
          <a:xfrm rot="16200000">
            <a:off x="5111965" y="1731722"/>
            <a:ext cx="1728193"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デューティ比 </a:t>
            </a:r>
            <a:r>
              <a:rPr kumimoji="1" lang="en-US" altLang="ja-JP" sz="1400" dirty="0">
                <a:solidFill>
                  <a:schemeClr val="tx1"/>
                </a:solidFill>
              </a:rPr>
              <a:t>[%]</a:t>
            </a:r>
            <a:endParaRPr kumimoji="1" lang="ja-JP" altLang="en-US" sz="1400" dirty="0" err="1">
              <a:solidFill>
                <a:schemeClr val="tx1"/>
              </a:solidFill>
            </a:endParaRPr>
          </a:p>
        </p:txBody>
      </p:sp>
      <p:grpSp>
        <p:nvGrpSpPr>
          <p:cNvPr id="71" name="グループ化 70">
            <a:extLst>
              <a:ext uri="{FF2B5EF4-FFF2-40B4-BE49-F238E27FC236}">
                <a16:creationId xmlns:a16="http://schemas.microsoft.com/office/drawing/2014/main" id="{36AF4B0A-68AD-0A4A-87D4-E3965E65D475}"/>
              </a:ext>
            </a:extLst>
          </p:cNvPr>
          <p:cNvGrpSpPr/>
          <p:nvPr/>
        </p:nvGrpSpPr>
        <p:grpSpPr>
          <a:xfrm>
            <a:off x="9156340" y="2708919"/>
            <a:ext cx="666103" cy="2333245"/>
            <a:chOff x="9480376" y="2996952"/>
            <a:chExt cx="504056" cy="504056"/>
          </a:xfrm>
        </p:grpSpPr>
        <p:cxnSp>
          <p:nvCxnSpPr>
            <p:cNvPr id="72" name="直線矢印コネクタ 71">
              <a:extLst>
                <a:ext uri="{FF2B5EF4-FFF2-40B4-BE49-F238E27FC236}">
                  <a16:creationId xmlns:a16="http://schemas.microsoft.com/office/drawing/2014/main" id="{D1403DAB-3574-7744-86E7-C900A3B1D081}"/>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F2CA26F3-4C45-6F42-AA13-AF2A717CD0D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74" name="直線矢印コネクタ 73">
            <a:extLst>
              <a:ext uri="{FF2B5EF4-FFF2-40B4-BE49-F238E27FC236}">
                <a16:creationId xmlns:a16="http://schemas.microsoft.com/office/drawing/2014/main" id="{E29FD0F6-AB9A-C24B-AFED-CEB2367C27EC}"/>
              </a:ext>
            </a:extLst>
          </p:cNvPr>
          <p:cNvCxnSpPr>
            <a:cxnSpLocks/>
          </p:cNvCxnSpPr>
          <p:nvPr/>
        </p:nvCxnSpPr>
        <p:spPr>
          <a:xfrm>
            <a:off x="623395" y="2492896"/>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正方形/長方形 76">
            <a:extLst>
              <a:ext uri="{FF2B5EF4-FFF2-40B4-BE49-F238E27FC236}">
                <a16:creationId xmlns:a16="http://schemas.microsoft.com/office/drawing/2014/main" id="{F2520337-BA48-5941-AA24-A5C17F2A5192}"/>
              </a:ext>
            </a:extLst>
          </p:cNvPr>
          <p:cNvSpPr/>
          <p:nvPr/>
        </p:nvSpPr>
        <p:spPr>
          <a:xfrm>
            <a:off x="139122" y="2125569"/>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rgbClr val="FF0000"/>
                </a:solidFill>
              </a:rPr>
              <a:t>目標○○</a:t>
            </a:r>
            <a:endParaRPr kumimoji="1" lang="ja-JP" altLang="en-US" sz="1400" dirty="0" err="1">
              <a:solidFill>
                <a:srgbClr val="FF0000"/>
              </a:solidFill>
            </a:endParaRPr>
          </a:p>
        </p:txBody>
      </p:sp>
      <p:sp>
        <p:nvSpPr>
          <p:cNvPr id="79" name="正方形/長方形 78">
            <a:extLst>
              <a:ext uri="{FF2B5EF4-FFF2-40B4-BE49-F238E27FC236}">
                <a16:creationId xmlns:a16="http://schemas.microsoft.com/office/drawing/2014/main" id="{EAD0C441-5D8E-D048-95E1-B5E97BDF6C95}"/>
              </a:ext>
            </a:extLst>
          </p:cNvPr>
          <p:cNvSpPr/>
          <p:nvPr/>
        </p:nvSpPr>
        <p:spPr>
          <a:xfrm>
            <a:off x="1926106" y="5293763"/>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lang="ja-JP" altLang="en-US" sz="1400">
                <a:solidFill>
                  <a:schemeClr val="tx1"/>
                </a:solidFill>
              </a:rPr>
              <a:t>値</a:t>
            </a:r>
            <a:r>
              <a:rPr kumimoji="1" lang="en-US" altLang="ja-JP" sz="1400" dirty="0">
                <a:solidFill>
                  <a:schemeClr val="tx1"/>
                </a:solidFill>
              </a:rPr>
              <a:t>[rad/s]</a:t>
            </a:r>
            <a:endParaRPr kumimoji="1" lang="ja-JP" altLang="en-US" sz="1400" dirty="0" err="1">
              <a:solidFill>
                <a:schemeClr val="tx1"/>
              </a:solidFill>
            </a:endParaRPr>
          </a:p>
        </p:txBody>
      </p:sp>
      <p:sp>
        <p:nvSpPr>
          <p:cNvPr id="80" name="正方形/長方形 79">
            <a:extLst>
              <a:ext uri="{FF2B5EF4-FFF2-40B4-BE49-F238E27FC236}">
                <a16:creationId xmlns:a16="http://schemas.microsoft.com/office/drawing/2014/main" id="{5A1B0C34-0480-7B44-A324-01930640D3F1}"/>
              </a:ext>
            </a:extLst>
          </p:cNvPr>
          <p:cNvSpPr/>
          <p:nvPr/>
        </p:nvSpPr>
        <p:spPr>
          <a:xfrm>
            <a:off x="1469593" y="71240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乾電池</a:t>
            </a:r>
            <a:endParaRPr kumimoji="1" lang="ja-JP" altLang="en-US" sz="1400" dirty="0" err="1">
              <a:solidFill>
                <a:schemeClr val="tx1"/>
              </a:solidFill>
            </a:endParaRPr>
          </a:p>
        </p:txBody>
      </p:sp>
      <p:grpSp>
        <p:nvGrpSpPr>
          <p:cNvPr id="81" name="グループ化 80">
            <a:extLst>
              <a:ext uri="{FF2B5EF4-FFF2-40B4-BE49-F238E27FC236}">
                <a16:creationId xmlns:a16="http://schemas.microsoft.com/office/drawing/2014/main" id="{AC7F6008-090A-B14F-94D0-0A778C68A57F}"/>
              </a:ext>
            </a:extLst>
          </p:cNvPr>
          <p:cNvGrpSpPr/>
          <p:nvPr/>
        </p:nvGrpSpPr>
        <p:grpSpPr>
          <a:xfrm>
            <a:off x="2531604" y="958946"/>
            <a:ext cx="666103" cy="593691"/>
            <a:chOff x="9480376" y="2996952"/>
            <a:chExt cx="504056" cy="504056"/>
          </a:xfrm>
        </p:grpSpPr>
        <p:cxnSp>
          <p:nvCxnSpPr>
            <p:cNvPr id="82" name="直線矢印コネクタ 81">
              <a:extLst>
                <a:ext uri="{FF2B5EF4-FFF2-40B4-BE49-F238E27FC236}">
                  <a16:creationId xmlns:a16="http://schemas.microsoft.com/office/drawing/2014/main" id="{B1DB5316-6EEE-4042-ACD4-07690DF22325}"/>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3FF66671-7495-4A4F-9504-EB5FD00C720E}"/>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4" name="グループ化 83">
            <a:extLst>
              <a:ext uri="{FF2B5EF4-FFF2-40B4-BE49-F238E27FC236}">
                <a16:creationId xmlns:a16="http://schemas.microsoft.com/office/drawing/2014/main" id="{756AF7F9-54DF-A846-9DC8-4174B7D3DD7D}"/>
              </a:ext>
            </a:extLst>
          </p:cNvPr>
          <p:cNvGrpSpPr/>
          <p:nvPr/>
        </p:nvGrpSpPr>
        <p:grpSpPr>
          <a:xfrm>
            <a:off x="3197707" y="958946"/>
            <a:ext cx="3366345" cy="1241762"/>
            <a:chOff x="9480376" y="2996952"/>
            <a:chExt cx="504056" cy="504056"/>
          </a:xfrm>
        </p:grpSpPr>
        <p:cxnSp>
          <p:nvCxnSpPr>
            <p:cNvPr id="86" name="直線矢印コネクタ 85">
              <a:extLst>
                <a:ext uri="{FF2B5EF4-FFF2-40B4-BE49-F238E27FC236}">
                  <a16:creationId xmlns:a16="http://schemas.microsoft.com/office/drawing/2014/main" id="{BB453A63-DAA6-054F-8B3E-CCDE0149724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4010F88A-82C6-7C43-B116-81A6098E783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1F670DAF-733B-FD4D-8ABB-269CDCBB32AF}"/>
              </a:ext>
            </a:extLst>
          </p:cNvPr>
          <p:cNvGrpSpPr/>
          <p:nvPr/>
        </p:nvGrpSpPr>
        <p:grpSpPr>
          <a:xfrm>
            <a:off x="6390683" y="958946"/>
            <a:ext cx="1282258" cy="1241762"/>
            <a:chOff x="9480376" y="2996952"/>
            <a:chExt cx="504056" cy="504056"/>
          </a:xfrm>
        </p:grpSpPr>
        <p:cxnSp>
          <p:nvCxnSpPr>
            <p:cNvPr id="89" name="直線矢印コネクタ 88">
              <a:extLst>
                <a:ext uri="{FF2B5EF4-FFF2-40B4-BE49-F238E27FC236}">
                  <a16:creationId xmlns:a16="http://schemas.microsoft.com/office/drawing/2014/main" id="{AFBC7749-0A75-8747-866C-FD738E6E7B9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6045922E-1BB6-AE44-A97D-C60E5CB5C523}"/>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91" name="グループ化 90">
            <a:extLst>
              <a:ext uri="{FF2B5EF4-FFF2-40B4-BE49-F238E27FC236}">
                <a16:creationId xmlns:a16="http://schemas.microsoft.com/office/drawing/2014/main" id="{71CD44FA-D6C0-C843-AD5D-C1A85D11D007}"/>
              </a:ext>
            </a:extLst>
          </p:cNvPr>
          <p:cNvGrpSpPr/>
          <p:nvPr/>
        </p:nvGrpSpPr>
        <p:grpSpPr>
          <a:xfrm>
            <a:off x="7702615" y="958946"/>
            <a:ext cx="1112782" cy="1241762"/>
            <a:chOff x="9480376" y="2996952"/>
            <a:chExt cx="504056" cy="504056"/>
          </a:xfrm>
        </p:grpSpPr>
        <p:cxnSp>
          <p:nvCxnSpPr>
            <p:cNvPr id="92" name="直線矢印コネクタ 91">
              <a:extLst>
                <a:ext uri="{FF2B5EF4-FFF2-40B4-BE49-F238E27FC236}">
                  <a16:creationId xmlns:a16="http://schemas.microsoft.com/office/drawing/2014/main" id="{4F67E372-7C72-FB43-A703-BCD0419FD40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365004E8-5AAE-BF41-A91D-4F4625FAD5E5}"/>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4" name="正方形/長方形 93">
            <a:extLst>
              <a:ext uri="{FF2B5EF4-FFF2-40B4-BE49-F238E27FC236}">
                <a16:creationId xmlns:a16="http://schemas.microsoft.com/office/drawing/2014/main" id="{6CE04C31-37AF-5E41-8267-AD5D40D63EDD}"/>
              </a:ext>
            </a:extLst>
          </p:cNvPr>
          <p:cNvSpPr/>
          <p:nvPr/>
        </p:nvSpPr>
        <p:spPr>
          <a:xfrm>
            <a:off x="3602314" y="688123"/>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id="{24883989-1BC6-D349-A648-96BE42CDE9D7}"/>
              </a:ext>
            </a:extLst>
          </p:cNvPr>
          <p:cNvSpPr/>
          <p:nvPr/>
        </p:nvSpPr>
        <p:spPr>
          <a:xfrm rot="16200000">
            <a:off x="-132692" y="500573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光</a:t>
            </a:r>
            <a:r>
              <a:rPr kumimoji="1" lang="ja-JP" altLang="en-US" sz="1400">
                <a:solidFill>
                  <a:schemeClr val="tx1"/>
                </a:solidFill>
              </a:rPr>
              <a:t>センサ</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id="{616DD579-E3C8-6B47-93BD-87CC3FDC5287}"/>
              </a:ext>
            </a:extLst>
          </p:cNvPr>
          <p:cNvSpPr/>
          <p:nvPr/>
        </p:nvSpPr>
        <p:spPr>
          <a:xfrm rot="16200000">
            <a:off x="520509" y="4996118"/>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LED</a:t>
            </a:r>
            <a:endParaRPr kumimoji="1" lang="ja-JP" altLang="en-US" sz="1400" dirty="0" err="1">
              <a:solidFill>
                <a:schemeClr val="tx1"/>
              </a:solidFill>
            </a:endParaRPr>
          </a:p>
        </p:txBody>
      </p:sp>
      <p:sp>
        <p:nvSpPr>
          <p:cNvPr id="97" name="正方形/長方形 96">
            <a:extLst>
              <a:ext uri="{FF2B5EF4-FFF2-40B4-BE49-F238E27FC236}">
                <a16:creationId xmlns:a16="http://schemas.microsoft.com/office/drawing/2014/main" id="{72466C0F-EE79-2C4C-AE1E-CECDB9CC3CB8}"/>
              </a:ext>
            </a:extLst>
          </p:cNvPr>
          <p:cNvSpPr/>
          <p:nvPr/>
        </p:nvSpPr>
        <p:spPr>
          <a:xfrm rot="16200000">
            <a:off x="-132692" y="373216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cxnSp>
        <p:nvCxnSpPr>
          <p:cNvPr id="98" name="直線矢印コネクタ 97">
            <a:extLst>
              <a:ext uri="{FF2B5EF4-FFF2-40B4-BE49-F238E27FC236}">
                <a16:creationId xmlns:a16="http://schemas.microsoft.com/office/drawing/2014/main" id="{083DE6DF-84BB-2E4F-8B64-7D4F8FFD1C13}"/>
              </a:ext>
            </a:extLst>
          </p:cNvPr>
          <p:cNvCxnSpPr>
            <a:cxnSpLocks/>
          </p:cNvCxnSpPr>
          <p:nvPr/>
        </p:nvCxnSpPr>
        <p:spPr>
          <a:xfrm>
            <a:off x="726304" y="4003239"/>
            <a:ext cx="7843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9" name="正方形/長方形 98">
            <a:extLst>
              <a:ext uri="{FF2B5EF4-FFF2-40B4-BE49-F238E27FC236}">
                <a16:creationId xmlns:a16="http://schemas.microsoft.com/office/drawing/2014/main" id="{3BD7E6E5-1FC9-F54C-ADF0-0C7523A6FB1B}"/>
              </a:ext>
            </a:extLst>
          </p:cNvPr>
          <p:cNvSpPr/>
          <p:nvPr/>
        </p:nvSpPr>
        <p:spPr>
          <a:xfrm>
            <a:off x="1656809" y="3821962"/>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sz="1400" dirty="0">
                <a:solidFill>
                  <a:schemeClr val="tx1"/>
                </a:solidFill>
              </a:rPr>
              <a:t>RGB</a:t>
            </a:r>
            <a:r>
              <a:rPr kumimoji="1" lang="ja-JP" altLang="en-US" sz="1400">
                <a:solidFill>
                  <a:schemeClr val="tx1"/>
                </a:solidFill>
              </a:rPr>
              <a:t>値</a:t>
            </a:r>
            <a:endParaRPr kumimoji="1" lang="ja-JP" altLang="en-US" sz="1400" dirty="0" err="1">
              <a:solidFill>
                <a:schemeClr val="tx1"/>
              </a:solidFill>
            </a:endParaRPr>
          </a:p>
        </p:txBody>
      </p:sp>
      <p:cxnSp>
        <p:nvCxnSpPr>
          <p:cNvPr id="100" name="直線矢印コネクタ 99">
            <a:extLst>
              <a:ext uri="{FF2B5EF4-FFF2-40B4-BE49-F238E27FC236}">
                <a16:creationId xmlns:a16="http://schemas.microsoft.com/office/drawing/2014/main" id="{E950DF1E-85E5-0049-B555-70C882BFBE6A}"/>
              </a:ext>
            </a:extLst>
          </p:cNvPr>
          <p:cNvCxnSpPr>
            <a:cxnSpLocks/>
          </p:cNvCxnSpPr>
          <p:nvPr/>
        </p:nvCxnSpPr>
        <p:spPr>
          <a:xfrm>
            <a:off x="1060569" y="5805264"/>
            <a:ext cx="0" cy="5202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47D0C2BF-9085-3B49-909F-0E2456B5116A}"/>
              </a:ext>
            </a:extLst>
          </p:cNvPr>
          <p:cNvSpPr/>
          <p:nvPr/>
        </p:nvSpPr>
        <p:spPr>
          <a:xfrm>
            <a:off x="1193895"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2" name="直線コネクタ 101">
            <a:extLst>
              <a:ext uri="{FF2B5EF4-FFF2-40B4-BE49-F238E27FC236}">
                <a16:creationId xmlns:a16="http://schemas.microsoft.com/office/drawing/2014/main" id="{5CE06011-71C4-234A-B43E-9635459AE999}"/>
              </a:ext>
            </a:extLst>
          </p:cNvPr>
          <p:cNvCxnSpPr>
            <a:cxnSpLocks/>
          </p:cNvCxnSpPr>
          <p:nvPr/>
        </p:nvCxnSpPr>
        <p:spPr>
          <a:xfrm>
            <a:off x="0" y="6325480"/>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21142FF1-C136-9945-A99B-9223643E67B6}"/>
              </a:ext>
            </a:extLst>
          </p:cNvPr>
          <p:cNvCxnSpPr>
            <a:cxnSpLocks/>
          </p:cNvCxnSpPr>
          <p:nvPr/>
        </p:nvCxnSpPr>
        <p:spPr>
          <a:xfrm flipV="1">
            <a:off x="407368" y="5818266"/>
            <a:ext cx="1" cy="465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9C3D8B10-0CA7-E348-9727-745763121779}"/>
              </a:ext>
            </a:extLst>
          </p:cNvPr>
          <p:cNvSpPr/>
          <p:nvPr/>
        </p:nvSpPr>
        <p:spPr>
          <a:xfrm>
            <a:off x="401454"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5" name="直線矢印コネクタ 104">
            <a:extLst>
              <a:ext uri="{FF2B5EF4-FFF2-40B4-BE49-F238E27FC236}">
                <a16:creationId xmlns:a16="http://schemas.microsoft.com/office/drawing/2014/main" id="{58AF541C-22F3-3841-9C2E-9033F63010C1}"/>
              </a:ext>
            </a:extLst>
          </p:cNvPr>
          <p:cNvCxnSpPr>
            <a:cxnSpLocks/>
            <a:stCxn id="95" idx="3"/>
            <a:endCxn id="97" idx="1"/>
          </p:cNvCxnSpPr>
          <p:nvPr/>
        </p:nvCxnSpPr>
        <p:spPr>
          <a:xfrm flipV="1">
            <a:off x="407368" y="4560253"/>
            <a:ext cx="0" cy="193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7" name="グループ化 106">
            <a:extLst>
              <a:ext uri="{FF2B5EF4-FFF2-40B4-BE49-F238E27FC236}">
                <a16:creationId xmlns:a16="http://schemas.microsoft.com/office/drawing/2014/main" id="{A71A17E8-E9BA-B841-B8EE-4814B87EAD14}"/>
              </a:ext>
            </a:extLst>
          </p:cNvPr>
          <p:cNvGrpSpPr/>
          <p:nvPr/>
        </p:nvGrpSpPr>
        <p:grpSpPr>
          <a:xfrm flipH="1">
            <a:off x="1048285" y="4337188"/>
            <a:ext cx="462356" cy="459963"/>
            <a:chOff x="9774999" y="2996952"/>
            <a:chExt cx="209433" cy="504056"/>
          </a:xfrm>
        </p:grpSpPr>
        <p:cxnSp>
          <p:nvCxnSpPr>
            <p:cNvPr id="108" name="直線矢印コネクタ 107">
              <a:extLst>
                <a:ext uri="{FF2B5EF4-FFF2-40B4-BE49-F238E27FC236}">
                  <a16:creationId xmlns:a16="http://schemas.microsoft.com/office/drawing/2014/main" id="{9D2CB462-85AB-4849-9210-9421FC651D6F}"/>
                </a:ext>
              </a:extLst>
            </p:cNvPr>
            <p:cNvCxnSpPr>
              <a:cxnSpLocks/>
            </p:cNvCxnSpPr>
            <p:nvPr/>
          </p:nvCxnSpPr>
          <p:spPr>
            <a:xfrm>
              <a:off x="9774999" y="2996952"/>
              <a:ext cx="209433"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28F77025-4DCF-AA45-AA6E-766A39BCC754}"/>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10" name="正方形/長方形 109">
            <a:extLst>
              <a:ext uri="{FF2B5EF4-FFF2-40B4-BE49-F238E27FC236}">
                <a16:creationId xmlns:a16="http://schemas.microsoft.com/office/drawing/2014/main" id="{5A1B0C34-0480-7B44-A324-01930640D3F1}"/>
              </a:ext>
            </a:extLst>
          </p:cNvPr>
          <p:cNvSpPr/>
          <p:nvPr/>
        </p:nvSpPr>
        <p:spPr>
          <a:xfrm rot="16200000">
            <a:off x="4407437" y="3108588"/>
            <a:ext cx="2224998"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dirty="0">
                <a:solidFill>
                  <a:schemeClr val="tx1"/>
                </a:solidFill>
              </a:rPr>
              <a:t>キビキビ</a:t>
            </a:r>
            <a:endParaRPr lang="en-US" altLang="ja-JP" sz="1400" dirty="0">
              <a:solidFill>
                <a:schemeClr val="tx1"/>
              </a:solidFill>
            </a:endParaRPr>
          </a:p>
          <a:p>
            <a:pPr algn="ctr"/>
            <a:r>
              <a:rPr lang="ja-JP" altLang="en-US" sz="1400" dirty="0">
                <a:solidFill>
                  <a:schemeClr val="tx1"/>
                </a:solidFill>
              </a:rPr>
              <a:t>制御システム</a:t>
            </a:r>
            <a:endParaRPr kumimoji="1" lang="ja-JP" altLang="en-US" sz="1400" dirty="0">
              <a:solidFill>
                <a:schemeClr val="tx1"/>
              </a:solidFill>
            </a:endParaRPr>
          </a:p>
        </p:txBody>
      </p:sp>
      <p:cxnSp>
        <p:nvCxnSpPr>
          <p:cNvPr id="111" name="直線矢印コネクタ 110">
            <a:extLst>
              <a:ext uri="{FF2B5EF4-FFF2-40B4-BE49-F238E27FC236}">
                <a16:creationId xmlns:a16="http://schemas.microsoft.com/office/drawing/2014/main" id="{E29FD0F6-AB9A-C24B-AFED-CEB2367C27EC}"/>
              </a:ext>
            </a:extLst>
          </p:cNvPr>
          <p:cNvCxnSpPr>
            <a:cxnSpLocks/>
          </p:cNvCxnSpPr>
          <p:nvPr/>
        </p:nvCxnSpPr>
        <p:spPr>
          <a:xfrm>
            <a:off x="4367811" y="3501008"/>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2" name="正方形/長方形 111">
            <a:extLst>
              <a:ext uri="{FF2B5EF4-FFF2-40B4-BE49-F238E27FC236}">
                <a16:creationId xmlns:a16="http://schemas.microsoft.com/office/drawing/2014/main" id="{F2520337-BA48-5941-AA24-A5C17F2A5192}"/>
              </a:ext>
            </a:extLst>
          </p:cNvPr>
          <p:cNvSpPr/>
          <p:nvPr/>
        </p:nvSpPr>
        <p:spPr>
          <a:xfrm>
            <a:off x="4367807" y="2017719"/>
            <a:ext cx="1080121" cy="70288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endParaRPr kumimoji="1" lang="en-US" altLang="ja-JP" sz="1400" dirty="0">
              <a:solidFill>
                <a:srgbClr val="FF0000"/>
              </a:solidFill>
            </a:endParaRPr>
          </a:p>
          <a:p>
            <a:r>
              <a:rPr kumimoji="1" lang="ja-JP" altLang="en-US" sz="1400" dirty="0">
                <a:solidFill>
                  <a:srgbClr val="FF0000"/>
                </a:solidFill>
              </a:rPr>
              <a:t>加速度</a:t>
            </a:r>
            <a:endParaRPr kumimoji="1" lang="en-US" altLang="ja-JP" sz="1400" dirty="0">
              <a:solidFill>
                <a:srgbClr val="FF0000"/>
              </a:solidFill>
            </a:endParaRPr>
          </a:p>
          <a:p>
            <a:r>
              <a:rPr kumimoji="1" lang="ja-JP" altLang="en-US" sz="1400" dirty="0">
                <a:solidFill>
                  <a:srgbClr val="FF0000"/>
                </a:solidFill>
              </a:rPr>
              <a:t> </a:t>
            </a:r>
            <a:r>
              <a:rPr kumimoji="1" lang="en-US" altLang="ja-JP" sz="1400" dirty="0">
                <a:solidFill>
                  <a:srgbClr val="FF0000"/>
                </a:solidFill>
              </a:rPr>
              <a:t>[m/s^2]</a:t>
            </a:r>
            <a:endParaRPr kumimoji="1" lang="ja-JP" altLang="en-US" sz="1400" dirty="0">
              <a:solidFill>
                <a:srgbClr val="FF0000"/>
              </a:solidFill>
            </a:endParaRPr>
          </a:p>
        </p:txBody>
      </p:sp>
      <p:sp>
        <p:nvSpPr>
          <p:cNvPr id="113" name="正方形/長方形 112">
            <a:extLst>
              <a:ext uri="{FF2B5EF4-FFF2-40B4-BE49-F238E27FC236}">
                <a16:creationId xmlns:a16="http://schemas.microsoft.com/office/drawing/2014/main" id="{F2520337-BA48-5941-AA24-A5C17F2A5192}"/>
              </a:ext>
            </a:extLst>
          </p:cNvPr>
          <p:cNvSpPr/>
          <p:nvPr/>
        </p:nvSpPr>
        <p:spPr>
          <a:xfrm>
            <a:off x="4367807" y="3540205"/>
            <a:ext cx="1026325" cy="9599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endParaRPr kumimoji="1" lang="en-US" altLang="ja-JP" sz="1400" dirty="0">
              <a:solidFill>
                <a:srgbClr val="FF0000"/>
              </a:solidFill>
            </a:endParaRPr>
          </a:p>
          <a:p>
            <a:r>
              <a:rPr kumimoji="1" lang="ja-JP" altLang="en-US" sz="1400" dirty="0">
                <a:solidFill>
                  <a:srgbClr val="FF0000"/>
                </a:solidFill>
              </a:rPr>
              <a:t>角速度</a:t>
            </a:r>
            <a:endParaRPr kumimoji="1" lang="en-US" altLang="ja-JP" sz="1400" dirty="0">
              <a:solidFill>
                <a:srgbClr val="FF0000"/>
              </a:solidFill>
            </a:endParaRPr>
          </a:p>
          <a:p>
            <a:r>
              <a:rPr kumimoji="1" lang="ja-JP" altLang="en-US" sz="1400" dirty="0">
                <a:solidFill>
                  <a:srgbClr val="FF0000"/>
                </a:solidFill>
              </a:rPr>
              <a:t> </a:t>
            </a:r>
            <a:r>
              <a:rPr kumimoji="1" lang="en-US" altLang="ja-JP" sz="1400" dirty="0">
                <a:solidFill>
                  <a:srgbClr val="FF0000"/>
                </a:solidFill>
              </a:rPr>
              <a:t>[rad/s]</a:t>
            </a:r>
            <a:endParaRPr kumimoji="1" lang="ja-JP" altLang="en-US" sz="1400" dirty="0">
              <a:solidFill>
                <a:srgbClr val="FF0000"/>
              </a:solidFill>
            </a:endParaRPr>
          </a:p>
        </p:txBody>
      </p:sp>
      <p:cxnSp>
        <p:nvCxnSpPr>
          <p:cNvPr id="114" name="直線矢印コネクタ 113">
            <a:extLst>
              <a:ext uri="{FF2B5EF4-FFF2-40B4-BE49-F238E27FC236}">
                <a16:creationId xmlns:a16="http://schemas.microsoft.com/office/drawing/2014/main" id="{E29FD0F6-AB9A-C24B-AFED-CEB2367C27EC}"/>
              </a:ext>
            </a:extLst>
          </p:cNvPr>
          <p:cNvCxnSpPr>
            <a:cxnSpLocks/>
          </p:cNvCxnSpPr>
          <p:nvPr/>
        </p:nvCxnSpPr>
        <p:spPr>
          <a:xfrm>
            <a:off x="4340107" y="2704764"/>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49647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normAutofit fontScale="90000"/>
          </a:bodyPr>
          <a:lstStyle/>
          <a:p>
            <a:r>
              <a:rPr kumimoji="1" lang="ja-JP" altLang="en-US" dirty="0"/>
              <a:t>②自己位置・ライン推定</a:t>
            </a:r>
            <a:r>
              <a:rPr kumimoji="1" lang="en-US" altLang="ja-JP" dirty="0"/>
              <a:t/>
            </a:r>
            <a:br>
              <a:rPr kumimoji="1" lang="en-US" altLang="ja-JP" dirty="0"/>
            </a:br>
            <a:r>
              <a:rPr lang="ja-JP" altLang="en-US" dirty="0"/>
              <a:t>ブロック</a:t>
            </a:r>
            <a:r>
              <a:rPr lang="en-US" altLang="ja-JP" dirty="0"/>
              <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14312868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線コネクタ 11">
            <a:extLst>
              <a:ext uri="{FF2B5EF4-FFF2-40B4-BE49-F238E27FC236}">
                <a16:creationId xmlns:a16="http://schemas.microsoft.com/office/drawing/2014/main" id="{5A4A64E8-5D1E-7244-9DD0-09862EF77525}"/>
              </a:ext>
            </a:extLst>
          </p:cNvPr>
          <p:cNvCxnSpPr>
            <a:cxnSpLocks/>
          </p:cNvCxnSpPr>
          <p:nvPr/>
        </p:nvCxnSpPr>
        <p:spPr>
          <a:xfrm>
            <a:off x="1271753" y="6601266"/>
            <a:ext cx="10584887"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自立走行</a:t>
            </a:r>
            <a:r>
              <a:rPr lang="ja-JP" altLang="en-US">
                <a:solidFill>
                  <a:schemeClr val="tx1"/>
                </a:solidFill>
              </a:rPr>
              <a:t>システム</a:t>
            </a:r>
            <a:r>
              <a:rPr kumimoji="1" lang="ja-JP" altLang="en-US">
                <a:solidFill>
                  <a:schemeClr val="tx1"/>
                </a:solidFill>
              </a:rPr>
              <a:t>図</a:t>
            </a:r>
          </a:p>
        </p:txBody>
      </p:sp>
      <p:grpSp>
        <p:nvGrpSpPr>
          <p:cNvPr id="112" name="グループ化 111">
            <a:extLst>
              <a:ext uri="{FF2B5EF4-FFF2-40B4-BE49-F238E27FC236}">
                <a16:creationId xmlns:a16="http://schemas.microsoft.com/office/drawing/2014/main" id="{06BAE010-8C3A-B847-8207-12148B6CA988}"/>
              </a:ext>
            </a:extLst>
          </p:cNvPr>
          <p:cNvGrpSpPr/>
          <p:nvPr/>
        </p:nvGrpSpPr>
        <p:grpSpPr>
          <a:xfrm>
            <a:off x="3287977" y="620688"/>
            <a:ext cx="8115832" cy="6048672"/>
            <a:chOff x="804051" y="620688"/>
            <a:chExt cx="8115832" cy="6048672"/>
          </a:xfrm>
        </p:grpSpPr>
        <p:sp>
          <p:nvSpPr>
            <p:cNvPr id="25" name="正方形/長方形 24">
              <a:extLst>
                <a:ext uri="{FF2B5EF4-FFF2-40B4-BE49-F238E27FC236}">
                  <a16:creationId xmlns:a16="http://schemas.microsoft.com/office/drawing/2014/main" id="{ABC7FB96-33F9-5B4C-B205-11C2A68153C1}"/>
                </a:ext>
              </a:extLst>
            </p:cNvPr>
            <p:cNvSpPr/>
            <p:nvPr/>
          </p:nvSpPr>
          <p:spPr>
            <a:xfrm>
              <a:off x="2783632" y="620688"/>
              <a:ext cx="4680520" cy="4248472"/>
            </a:xfrm>
            <a:prstGeom prst="rect">
              <a:avLst/>
            </a:prstGeom>
            <a:solidFill>
              <a:schemeClr val="bg1">
                <a:lumMod val="95000"/>
              </a:schemeClr>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9F2556D-3BF4-0540-AF4B-51FC5A2CB234}"/>
                </a:ext>
              </a:extLst>
            </p:cNvPr>
            <p:cNvSpPr/>
            <p:nvPr/>
          </p:nvSpPr>
          <p:spPr>
            <a:xfrm>
              <a:off x="4714481" y="4840941"/>
              <a:ext cx="3282037"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a:extLst>
                <a:ext uri="{FF2B5EF4-FFF2-40B4-BE49-F238E27FC236}">
                  <a16:creationId xmlns:a16="http://schemas.microsoft.com/office/drawing/2014/main" id="{A19B65C5-22B9-CD48-9803-FDC51EA6206F}"/>
                </a:ext>
              </a:extLst>
            </p:cNvPr>
            <p:cNvGrpSpPr/>
            <p:nvPr/>
          </p:nvGrpSpPr>
          <p:grpSpPr>
            <a:xfrm>
              <a:off x="3297677" y="4179080"/>
              <a:ext cx="2412459" cy="2412459"/>
              <a:chOff x="3297677" y="3570051"/>
              <a:chExt cx="2412459" cy="2412459"/>
            </a:xfrm>
            <a:solidFill>
              <a:schemeClr val="bg1"/>
            </a:solidFill>
          </p:grpSpPr>
          <p:sp>
            <p:nvSpPr>
              <p:cNvPr id="14" name="円/楕円 13">
                <a:extLst>
                  <a:ext uri="{FF2B5EF4-FFF2-40B4-BE49-F238E27FC236}">
                    <a16:creationId xmlns:a16="http://schemas.microsoft.com/office/drawing/2014/main" id="{95BC6E65-A6A6-DA4F-89B6-318AFFF06831}"/>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a:extLst>
                  <a:ext uri="{FF2B5EF4-FFF2-40B4-BE49-F238E27FC236}">
                    <a16:creationId xmlns:a16="http://schemas.microsoft.com/office/drawing/2014/main" id="{101C7940-1F2F-9B46-86F9-5B87F71BEC85}"/>
                  </a:ext>
                </a:extLst>
              </p:cNvPr>
              <p:cNvGrpSpPr/>
              <p:nvPr/>
            </p:nvGrpSpPr>
            <p:grpSpPr>
              <a:xfrm>
                <a:off x="3297677" y="3570051"/>
                <a:ext cx="2412459" cy="2412459"/>
                <a:chOff x="3297677" y="3570051"/>
                <a:chExt cx="2412459" cy="2412459"/>
              </a:xfrm>
              <a:grpFill/>
            </p:grpSpPr>
            <p:sp>
              <p:nvSpPr>
                <p:cNvPr id="5" name="円/楕円 4">
                  <a:extLst>
                    <a:ext uri="{FF2B5EF4-FFF2-40B4-BE49-F238E27FC236}">
                      <a16:creationId xmlns:a16="http://schemas.microsoft.com/office/drawing/2014/main" id="{FC6F3BDA-439B-414C-B97A-9DD594111347}"/>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A02EA583-404A-9E4B-A6B5-7EE81711ADFD}"/>
                    </a:ext>
                  </a:extLst>
                </p:cNvPr>
                <p:cNvCxnSpPr>
                  <a:stCxn id="5" idx="2"/>
                  <a:endCxn id="5"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1EA019B-6F62-1647-B74E-7733CB3104E5}"/>
                    </a:ext>
                  </a:extLst>
                </p:cNvPr>
                <p:cNvCxnSpPr>
                  <a:stCxn id="5" idx="4"/>
                  <a:endCxn id="5"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0" name="片側の 2 つの角を切り取った四角形 19">
              <a:extLst>
                <a:ext uri="{FF2B5EF4-FFF2-40B4-BE49-F238E27FC236}">
                  <a16:creationId xmlns:a16="http://schemas.microsoft.com/office/drawing/2014/main" id="{994F6E10-0C0B-E74E-B5BF-07DA3D7A11CF}"/>
                </a:ext>
              </a:extLst>
            </p:cNvPr>
            <p:cNvSpPr/>
            <p:nvPr/>
          </p:nvSpPr>
          <p:spPr>
            <a:xfrm flipV="1">
              <a:off x="2763306"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11B7519D-3544-574E-AB7E-85005C12F179}"/>
                </a:ext>
              </a:extLst>
            </p:cNvPr>
            <p:cNvGrpSpPr/>
            <p:nvPr/>
          </p:nvGrpSpPr>
          <p:grpSpPr>
            <a:xfrm>
              <a:off x="2613303" y="6062697"/>
              <a:ext cx="898381" cy="606663"/>
              <a:chOff x="4096544" y="1776264"/>
              <a:chExt cx="576064" cy="504056"/>
            </a:xfrm>
          </p:grpSpPr>
          <p:sp>
            <p:nvSpPr>
              <p:cNvPr id="30" name="三角形 29">
                <a:extLst>
                  <a:ext uri="{FF2B5EF4-FFF2-40B4-BE49-F238E27FC236}">
                    <a16:creationId xmlns:a16="http://schemas.microsoft.com/office/drawing/2014/main" id="{1EC59E7F-8481-B448-B4D0-2EFB82D94EE8}"/>
                  </a:ext>
                </a:extLst>
              </p:cNvPr>
              <p:cNvSpPr/>
              <p:nvPr/>
            </p:nvSpPr>
            <p:spPr>
              <a:xfrm>
                <a:off x="4096544" y="1776264"/>
                <a:ext cx="576064" cy="36004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a:extLst>
                  <a:ext uri="{FF2B5EF4-FFF2-40B4-BE49-F238E27FC236}">
                    <a16:creationId xmlns:a16="http://schemas.microsoft.com/office/drawing/2014/main" id="{FA9B417D-32DE-D549-9368-AD00CDC881B6}"/>
                  </a:ext>
                </a:extLst>
              </p:cNvPr>
              <p:cNvSpPr/>
              <p:nvPr/>
            </p:nvSpPr>
            <p:spPr>
              <a:xfrm>
                <a:off x="4096544" y="2064296"/>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 name="グループ化 37">
              <a:extLst>
                <a:ext uri="{FF2B5EF4-FFF2-40B4-BE49-F238E27FC236}">
                  <a16:creationId xmlns:a16="http://schemas.microsoft.com/office/drawing/2014/main" id="{AB0C279A-ECDD-B44B-9384-4375A465EB70}"/>
                </a:ext>
              </a:extLst>
            </p:cNvPr>
            <p:cNvGrpSpPr/>
            <p:nvPr/>
          </p:nvGrpSpPr>
          <p:grpSpPr>
            <a:xfrm>
              <a:off x="3385226" y="4038029"/>
              <a:ext cx="674450" cy="674450"/>
              <a:chOff x="3385226" y="3429000"/>
              <a:chExt cx="674450" cy="674450"/>
            </a:xfrm>
            <a:solidFill>
              <a:schemeClr val="accent1">
                <a:lumMod val="20000"/>
                <a:lumOff val="80000"/>
              </a:schemeClr>
            </a:solidFill>
          </p:grpSpPr>
          <p:sp>
            <p:nvSpPr>
              <p:cNvPr id="17" name="円/楕円 16">
                <a:extLst>
                  <a:ext uri="{FF2B5EF4-FFF2-40B4-BE49-F238E27FC236}">
                    <a16:creationId xmlns:a16="http://schemas.microsoft.com/office/drawing/2014/main" id="{C16068F6-A4D1-EC4B-90FC-8043BEBD199F}"/>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a:extLst>
                  <a:ext uri="{FF2B5EF4-FFF2-40B4-BE49-F238E27FC236}">
                    <a16:creationId xmlns:a16="http://schemas.microsoft.com/office/drawing/2014/main" id="{47055E78-8374-0342-8953-D075EBACBCB5}"/>
                  </a:ext>
                </a:extLst>
              </p:cNvPr>
              <p:cNvCxnSpPr>
                <a:stCxn id="17" idx="6"/>
                <a:endCxn id="17"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20BA8D3-03D0-C64F-97AC-A90F2A6FFD64}"/>
                  </a:ext>
                </a:extLst>
              </p:cNvPr>
              <p:cNvCxnSpPr>
                <a:endCxn id="17"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L 字 31">
              <a:extLst>
                <a:ext uri="{FF2B5EF4-FFF2-40B4-BE49-F238E27FC236}">
                  <a16:creationId xmlns:a16="http://schemas.microsoft.com/office/drawing/2014/main" id="{32488DE0-CAB9-6746-9A76-087E0ACBFD80}"/>
                </a:ext>
              </a:extLst>
            </p:cNvPr>
            <p:cNvSpPr/>
            <p:nvPr/>
          </p:nvSpPr>
          <p:spPr>
            <a:xfrm flipH="1">
              <a:off x="1649506" y="4489415"/>
              <a:ext cx="2141993"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片側の 2 つの角を切り取った四角形 38">
              <a:extLst>
                <a:ext uri="{FF2B5EF4-FFF2-40B4-BE49-F238E27FC236}">
                  <a16:creationId xmlns:a16="http://schemas.microsoft.com/office/drawing/2014/main" id="{2DCE4FBB-E173-FC4E-A6E6-B9ACDE105EC8}"/>
                </a:ext>
              </a:extLst>
            </p:cNvPr>
            <p:cNvSpPr/>
            <p:nvPr/>
          </p:nvSpPr>
          <p:spPr>
            <a:xfrm rot="16200000" flipV="1">
              <a:off x="1487547" y="3109799"/>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3" name="グループ化 42">
              <a:extLst>
                <a:ext uri="{FF2B5EF4-FFF2-40B4-BE49-F238E27FC236}">
                  <a16:creationId xmlns:a16="http://schemas.microsoft.com/office/drawing/2014/main" id="{F79545D0-B85D-4A45-B41F-BE495556F9AB}"/>
                </a:ext>
              </a:extLst>
            </p:cNvPr>
            <p:cNvGrpSpPr/>
            <p:nvPr/>
          </p:nvGrpSpPr>
          <p:grpSpPr>
            <a:xfrm>
              <a:off x="804051" y="2711252"/>
              <a:ext cx="1120589" cy="1326777"/>
              <a:chOff x="3774140" y="1452282"/>
              <a:chExt cx="1120589" cy="1326777"/>
            </a:xfrm>
          </p:grpSpPr>
          <p:sp>
            <p:nvSpPr>
              <p:cNvPr id="40" name="円弧 39">
                <a:extLst>
                  <a:ext uri="{FF2B5EF4-FFF2-40B4-BE49-F238E27FC236}">
                    <a16:creationId xmlns:a16="http://schemas.microsoft.com/office/drawing/2014/main" id="{86D38046-C761-3646-B461-1E3CFB7C8B8A}"/>
                  </a:ext>
                </a:extLst>
              </p:cNvPr>
              <p:cNvSpPr/>
              <p:nvPr/>
            </p:nvSpPr>
            <p:spPr>
              <a:xfrm>
                <a:off x="3774140" y="1452282"/>
                <a:ext cx="815789" cy="1326777"/>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1" name="円弧 40">
                <a:extLst>
                  <a:ext uri="{FF2B5EF4-FFF2-40B4-BE49-F238E27FC236}">
                    <a16:creationId xmlns:a16="http://schemas.microsoft.com/office/drawing/2014/main" id="{A164673C-EF62-E240-87CC-4F300A58BF9F}"/>
                  </a:ext>
                </a:extLst>
              </p:cNvPr>
              <p:cNvSpPr/>
              <p:nvPr/>
            </p:nvSpPr>
            <p:spPr>
              <a:xfrm>
                <a:off x="3926540" y="1600200"/>
                <a:ext cx="815789" cy="1030941"/>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2" name="円弧 41">
                <a:extLst>
                  <a:ext uri="{FF2B5EF4-FFF2-40B4-BE49-F238E27FC236}">
                    <a16:creationId xmlns:a16="http://schemas.microsoft.com/office/drawing/2014/main" id="{ED505722-AB6D-3E47-BA49-B4536F823129}"/>
                  </a:ext>
                </a:extLst>
              </p:cNvPr>
              <p:cNvSpPr/>
              <p:nvPr/>
            </p:nvSpPr>
            <p:spPr>
              <a:xfrm>
                <a:off x="4078940" y="1698811"/>
                <a:ext cx="815789" cy="833718"/>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46" name="正方形/長方形 45">
              <a:extLst>
                <a:ext uri="{FF2B5EF4-FFF2-40B4-BE49-F238E27FC236}">
                  <a16:creationId xmlns:a16="http://schemas.microsoft.com/office/drawing/2014/main" id="{C487CA86-E873-A643-BF93-B2317374DD71}"/>
                </a:ext>
              </a:extLst>
            </p:cNvPr>
            <p:cNvSpPr/>
            <p:nvPr/>
          </p:nvSpPr>
          <p:spPr>
            <a:xfrm>
              <a:off x="1636816" y="3737711"/>
              <a:ext cx="1309801"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7" name="グループ化 66">
              <a:extLst>
                <a:ext uri="{FF2B5EF4-FFF2-40B4-BE49-F238E27FC236}">
                  <a16:creationId xmlns:a16="http://schemas.microsoft.com/office/drawing/2014/main" id="{A5FECC56-0FB4-164D-BD43-B8C72FB2B817}"/>
                </a:ext>
              </a:extLst>
            </p:cNvPr>
            <p:cNvGrpSpPr/>
            <p:nvPr/>
          </p:nvGrpSpPr>
          <p:grpSpPr>
            <a:xfrm>
              <a:off x="5746377" y="4925535"/>
              <a:ext cx="2580509" cy="1651603"/>
              <a:chOff x="5746377" y="4316506"/>
              <a:chExt cx="2580509" cy="1651603"/>
            </a:xfrm>
          </p:grpSpPr>
          <p:grpSp>
            <p:nvGrpSpPr>
              <p:cNvPr id="49" name="グループ化 48">
                <a:extLst>
                  <a:ext uri="{FF2B5EF4-FFF2-40B4-BE49-F238E27FC236}">
                    <a16:creationId xmlns:a16="http://schemas.microsoft.com/office/drawing/2014/main" id="{E2DE31E5-06AD-6F49-A568-0B7E55B925D3}"/>
                  </a:ext>
                </a:extLst>
              </p:cNvPr>
              <p:cNvGrpSpPr/>
              <p:nvPr/>
            </p:nvGrpSpPr>
            <p:grpSpPr>
              <a:xfrm>
                <a:off x="7652436" y="4316506"/>
                <a:ext cx="674450" cy="674450"/>
                <a:chOff x="3385226" y="3429000"/>
                <a:chExt cx="674450" cy="674450"/>
              </a:xfrm>
              <a:solidFill>
                <a:schemeClr val="accent6">
                  <a:lumMod val="20000"/>
                  <a:lumOff val="80000"/>
                </a:schemeClr>
              </a:solidFill>
            </p:grpSpPr>
            <p:sp>
              <p:nvSpPr>
                <p:cNvPr id="50" name="円/楕円 49">
                  <a:extLst>
                    <a:ext uri="{FF2B5EF4-FFF2-40B4-BE49-F238E27FC236}">
                      <a16:creationId xmlns:a16="http://schemas.microsoft.com/office/drawing/2014/main" id="{CB07BC6C-F1FD-484C-8FA0-49EB093AED70}"/>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1" name="直線コネクタ 50">
                  <a:extLst>
                    <a:ext uri="{FF2B5EF4-FFF2-40B4-BE49-F238E27FC236}">
                      <a16:creationId xmlns:a16="http://schemas.microsoft.com/office/drawing/2014/main" id="{ABC6D782-BE7F-C245-8D32-AB9CBD827AAB}"/>
                    </a:ext>
                  </a:extLst>
                </p:cNvPr>
                <p:cNvCxnSpPr>
                  <a:stCxn id="50" idx="6"/>
                  <a:endCxn id="50"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4D4EFDB-2EDC-E945-9102-FF205236DD78}"/>
                    </a:ext>
                  </a:extLst>
                </p:cNvPr>
                <p:cNvCxnSpPr>
                  <a:endCxn id="50"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84EB7E4-4029-7A4D-879E-B7D88DD2DA1B}"/>
                  </a:ext>
                </a:extLst>
              </p:cNvPr>
              <p:cNvSpPr/>
              <p:nvPr/>
            </p:nvSpPr>
            <p:spPr>
              <a:xfrm>
                <a:off x="5746377" y="4831976"/>
                <a:ext cx="2232212"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a:extLst>
                  <a:ext uri="{FF2B5EF4-FFF2-40B4-BE49-F238E27FC236}">
                    <a16:creationId xmlns:a16="http://schemas.microsoft.com/office/drawing/2014/main" id="{584A2695-63B3-F84D-8157-BADBC276CC8A}"/>
                  </a:ext>
                </a:extLst>
              </p:cNvPr>
              <p:cNvGrpSpPr/>
              <p:nvPr/>
            </p:nvGrpSpPr>
            <p:grpSpPr>
              <a:xfrm>
                <a:off x="6585635" y="4993341"/>
                <a:ext cx="674450" cy="974768"/>
                <a:chOff x="6585635" y="4993341"/>
                <a:chExt cx="674450" cy="974768"/>
              </a:xfrm>
            </p:grpSpPr>
            <p:grpSp>
              <p:nvGrpSpPr>
                <p:cNvPr id="61" name="グループ化 60">
                  <a:extLst>
                    <a:ext uri="{FF2B5EF4-FFF2-40B4-BE49-F238E27FC236}">
                      <a16:creationId xmlns:a16="http://schemas.microsoft.com/office/drawing/2014/main" id="{13ABB243-0EE3-6449-B162-4D1737DBF78B}"/>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62" name="円/楕円 61">
                    <a:extLst>
                      <a:ext uri="{FF2B5EF4-FFF2-40B4-BE49-F238E27FC236}">
                        <a16:creationId xmlns:a16="http://schemas.microsoft.com/office/drawing/2014/main" id="{CBAA3278-E88D-9648-9780-A971C0C0715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a:extLst>
                      <a:ext uri="{FF2B5EF4-FFF2-40B4-BE49-F238E27FC236}">
                        <a16:creationId xmlns:a16="http://schemas.microsoft.com/office/drawing/2014/main" id="{9E5F0E71-BEEE-D94D-9AC7-420D6A526C09}"/>
                      </a:ext>
                    </a:extLst>
                  </p:cNvPr>
                  <p:cNvCxnSpPr>
                    <a:stCxn id="62" idx="6"/>
                    <a:endCxn id="62"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7363DFF-DE64-6549-B31E-770E70ED8452}"/>
                      </a:ext>
                    </a:extLst>
                  </p:cNvPr>
                  <p:cNvCxnSpPr>
                    <a:endCxn id="62"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正方形/長方形 64">
                  <a:extLst>
                    <a:ext uri="{FF2B5EF4-FFF2-40B4-BE49-F238E27FC236}">
                      <a16:creationId xmlns:a16="http://schemas.microsoft.com/office/drawing/2014/main" id="{6B1B71B7-BEB8-C44B-9119-0D075BA00B82}"/>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69" name="円弧 68">
              <a:extLst>
                <a:ext uri="{FF2B5EF4-FFF2-40B4-BE49-F238E27FC236}">
                  <a16:creationId xmlns:a16="http://schemas.microsoft.com/office/drawing/2014/main" id="{E7920B79-D2BB-4E47-9CEB-55FAB9F03C9D}"/>
                </a:ext>
              </a:extLst>
            </p:cNvPr>
            <p:cNvSpPr/>
            <p:nvPr/>
          </p:nvSpPr>
          <p:spPr>
            <a:xfrm>
              <a:off x="3070009" y="3738932"/>
              <a:ext cx="1317409" cy="1317409"/>
            </a:xfrm>
            <a:prstGeom prst="arc">
              <a:avLst>
                <a:gd name="adj1" fmla="val 4337217"/>
                <a:gd name="adj2" fmla="val 1116412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0" name="円弧 69">
              <a:extLst>
                <a:ext uri="{FF2B5EF4-FFF2-40B4-BE49-F238E27FC236}">
                  <a16:creationId xmlns:a16="http://schemas.microsoft.com/office/drawing/2014/main" id="{F1D334A4-1903-124F-A646-A27A694F6F3E}"/>
                </a:ext>
              </a:extLst>
            </p:cNvPr>
            <p:cNvSpPr/>
            <p:nvPr/>
          </p:nvSpPr>
          <p:spPr>
            <a:xfrm>
              <a:off x="7082118" y="4419031"/>
              <a:ext cx="1837765" cy="1837765"/>
            </a:xfrm>
            <a:prstGeom prst="arc">
              <a:avLst>
                <a:gd name="adj1" fmla="val 21286009"/>
                <a:gd name="adj2" fmla="val 1116412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1" name="円弧 70">
              <a:extLst>
                <a:ext uri="{FF2B5EF4-FFF2-40B4-BE49-F238E27FC236}">
                  <a16:creationId xmlns:a16="http://schemas.microsoft.com/office/drawing/2014/main" id="{688202EF-CA42-B947-82D0-DD58D83DCCE1}"/>
                </a:ext>
              </a:extLst>
            </p:cNvPr>
            <p:cNvSpPr/>
            <p:nvPr/>
          </p:nvSpPr>
          <p:spPr>
            <a:xfrm>
              <a:off x="3980330" y="4858303"/>
              <a:ext cx="1075762" cy="1075762"/>
            </a:xfrm>
            <a:prstGeom prst="arc">
              <a:avLst>
                <a:gd name="adj1" fmla="val 3731962"/>
                <a:gd name="adj2" fmla="val 283478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片側の 2 つの角を切り取った四角形 47">
              <a:extLst>
                <a:ext uri="{FF2B5EF4-FFF2-40B4-BE49-F238E27FC236}">
                  <a16:creationId xmlns:a16="http://schemas.microsoft.com/office/drawing/2014/main" id="{B7396866-22A4-3940-B9CC-491AE9F74EBD}"/>
                </a:ext>
              </a:extLst>
            </p:cNvPr>
            <p:cNvSpPr/>
            <p:nvPr/>
          </p:nvSpPr>
          <p:spPr>
            <a:xfrm rot="16200000" flipH="1" flipV="1">
              <a:off x="1487547" y="3842664"/>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a:extLst>
                <a:ext uri="{FF2B5EF4-FFF2-40B4-BE49-F238E27FC236}">
                  <a16:creationId xmlns:a16="http://schemas.microsoft.com/office/drawing/2014/main" id="{EE90CA31-ECB3-6F42-A33C-9F63AD466C8B}"/>
                </a:ext>
              </a:extLst>
            </p:cNvPr>
            <p:cNvSpPr/>
            <p:nvPr/>
          </p:nvSpPr>
          <p:spPr>
            <a:xfrm>
              <a:off x="935992" y="2624866"/>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超音波センサ</a:t>
              </a:r>
            </a:p>
          </p:txBody>
        </p:sp>
        <p:sp>
          <p:nvSpPr>
            <p:cNvPr id="54" name="正方形/長方形 53">
              <a:extLst>
                <a:ext uri="{FF2B5EF4-FFF2-40B4-BE49-F238E27FC236}">
                  <a16:creationId xmlns:a16="http://schemas.microsoft.com/office/drawing/2014/main" id="{95670154-72F6-9540-9AD7-28E7B4A18965}"/>
                </a:ext>
              </a:extLst>
            </p:cNvPr>
            <p:cNvSpPr/>
            <p:nvPr/>
          </p:nvSpPr>
          <p:spPr>
            <a:xfrm>
              <a:off x="877685" y="4481374"/>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ジャイロセンサ</a:t>
              </a:r>
            </a:p>
          </p:txBody>
        </p:sp>
        <p:sp>
          <p:nvSpPr>
            <p:cNvPr id="55" name="正方形/長方形 54">
              <a:extLst>
                <a:ext uri="{FF2B5EF4-FFF2-40B4-BE49-F238E27FC236}">
                  <a16:creationId xmlns:a16="http://schemas.microsoft.com/office/drawing/2014/main" id="{C482E7DA-297C-7344-AC5A-D4FB1344E8D4}"/>
                </a:ext>
              </a:extLst>
            </p:cNvPr>
            <p:cNvSpPr/>
            <p:nvPr/>
          </p:nvSpPr>
          <p:spPr>
            <a:xfrm>
              <a:off x="1264227" y="5984593"/>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光センサ</a:t>
              </a:r>
            </a:p>
          </p:txBody>
        </p:sp>
        <p:cxnSp>
          <p:nvCxnSpPr>
            <p:cNvPr id="6" name="直線コネクタ 5">
              <a:extLst>
                <a:ext uri="{FF2B5EF4-FFF2-40B4-BE49-F238E27FC236}">
                  <a16:creationId xmlns:a16="http://schemas.microsoft.com/office/drawing/2014/main" id="{908F1DBC-922A-0F43-A003-0AEF620D65EB}"/>
                </a:ext>
              </a:extLst>
            </p:cNvPr>
            <p:cNvCxnSpPr>
              <a:cxnSpLocks/>
              <a:endCxn id="3" idx="2"/>
            </p:cNvCxnSpPr>
            <p:nvPr/>
          </p:nvCxnSpPr>
          <p:spPr>
            <a:xfrm flipV="1">
              <a:off x="6384032" y="3645024"/>
              <a:ext cx="0" cy="519352"/>
            </a:xfrm>
            <a:prstGeom prst="line">
              <a:avLst/>
            </a:prstGeom>
            <a:ln w="19050">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8" name="グループ化 7">
              <a:extLst>
                <a:ext uri="{FF2B5EF4-FFF2-40B4-BE49-F238E27FC236}">
                  <a16:creationId xmlns:a16="http://schemas.microsoft.com/office/drawing/2014/main" id="{49FC80FB-036B-8344-87CD-C105DFD1F524}"/>
                </a:ext>
              </a:extLst>
            </p:cNvPr>
            <p:cNvGrpSpPr/>
            <p:nvPr/>
          </p:nvGrpSpPr>
          <p:grpSpPr>
            <a:xfrm>
              <a:off x="5159896" y="2492896"/>
              <a:ext cx="360040" cy="2841277"/>
              <a:chOff x="4423064" y="1243447"/>
              <a:chExt cx="1527463" cy="1527463"/>
            </a:xfrm>
          </p:grpSpPr>
          <p:cxnSp>
            <p:nvCxnSpPr>
              <p:cNvPr id="56" name="直線コネクタ 55">
                <a:extLst>
                  <a:ext uri="{FF2B5EF4-FFF2-40B4-BE49-F238E27FC236}">
                    <a16:creationId xmlns:a16="http://schemas.microsoft.com/office/drawing/2014/main" id="{7248149E-A0A6-5346-8DE4-3D6F93F14B9D}"/>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F1700C69-9D30-DB49-886F-868671EF99A8}"/>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8" name="グループ化 57">
              <a:extLst>
                <a:ext uri="{FF2B5EF4-FFF2-40B4-BE49-F238E27FC236}">
                  <a16:creationId xmlns:a16="http://schemas.microsoft.com/office/drawing/2014/main" id="{497C3288-6F09-3445-B841-209EC6F517E2}"/>
                </a:ext>
              </a:extLst>
            </p:cNvPr>
            <p:cNvGrpSpPr/>
            <p:nvPr/>
          </p:nvGrpSpPr>
          <p:grpSpPr>
            <a:xfrm>
              <a:off x="3553867" y="2060848"/>
              <a:ext cx="1966069" cy="2140973"/>
              <a:chOff x="4423064" y="1243447"/>
              <a:chExt cx="1527463" cy="1527463"/>
            </a:xfrm>
          </p:grpSpPr>
          <p:cxnSp>
            <p:nvCxnSpPr>
              <p:cNvPr id="72" name="直線コネクタ 71">
                <a:extLst>
                  <a:ext uri="{FF2B5EF4-FFF2-40B4-BE49-F238E27FC236}">
                    <a16:creationId xmlns:a16="http://schemas.microsoft.com/office/drawing/2014/main" id="{A0DC07A1-9BA6-E841-91E3-B3AB875B3082}"/>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817A2656-2DA6-E94A-87C0-6E84B6F7037C}"/>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4" name="グループ化 73">
              <a:extLst>
                <a:ext uri="{FF2B5EF4-FFF2-40B4-BE49-F238E27FC236}">
                  <a16:creationId xmlns:a16="http://schemas.microsoft.com/office/drawing/2014/main" id="{394D6594-F370-E74A-9075-8BFEFFEC808F}"/>
                </a:ext>
              </a:extLst>
            </p:cNvPr>
            <p:cNvGrpSpPr/>
            <p:nvPr/>
          </p:nvGrpSpPr>
          <p:grpSpPr>
            <a:xfrm>
              <a:off x="4374573" y="2276872"/>
              <a:ext cx="1145363" cy="2959577"/>
              <a:chOff x="4423064" y="1243447"/>
              <a:chExt cx="1527463" cy="1527463"/>
            </a:xfrm>
          </p:grpSpPr>
          <p:cxnSp>
            <p:nvCxnSpPr>
              <p:cNvPr id="75" name="直線コネクタ 74">
                <a:extLst>
                  <a:ext uri="{FF2B5EF4-FFF2-40B4-BE49-F238E27FC236}">
                    <a16:creationId xmlns:a16="http://schemas.microsoft.com/office/drawing/2014/main" id="{B3AD5886-7038-A04C-987B-FB93D0F48214}"/>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6F9E1407-4319-4A44-B350-73B573376E20}"/>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 name="円/楕円 10">
              <a:extLst>
                <a:ext uri="{FF2B5EF4-FFF2-40B4-BE49-F238E27FC236}">
                  <a16:creationId xmlns:a16="http://schemas.microsoft.com/office/drawing/2014/main" id="{20C8B133-7CA1-E54E-BC86-D253FA2E9B8F}"/>
                </a:ext>
              </a:extLst>
            </p:cNvPr>
            <p:cNvSpPr/>
            <p:nvPr/>
          </p:nvSpPr>
          <p:spPr>
            <a:xfrm>
              <a:off x="3532910"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77" name="円/楕円 76">
              <a:extLst>
                <a:ext uri="{FF2B5EF4-FFF2-40B4-BE49-F238E27FC236}">
                  <a16:creationId xmlns:a16="http://schemas.microsoft.com/office/drawing/2014/main" id="{DFD99CCE-3A47-B64F-81EA-DE50EB9DE10D}"/>
                </a:ext>
              </a:extLst>
            </p:cNvPr>
            <p:cNvSpPr/>
            <p:nvPr/>
          </p:nvSpPr>
          <p:spPr>
            <a:xfrm>
              <a:off x="4315693" y="519488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78" name="円/楕円 77">
              <a:extLst>
                <a:ext uri="{FF2B5EF4-FFF2-40B4-BE49-F238E27FC236}">
                  <a16:creationId xmlns:a16="http://schemas.microsoft.com/office/drawing/2014/main" id="{DC063852-142C-D043-AE10-2308FBE9EE1A}"/>
                </a:ext>
              </a:extLst>
            </p:cNvPr>
            <p:cNvSpPr/>
            <p:nvPr/>
          </p:nvSpPr>
          <p:spPr>
            <a:xfrm>
              <a:off x="7793183" y="506326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grpSp>
          <p:nvGrpSpPr>
            <p:cNvPr id="79" name="グループ化 78">
              <a:extLst>
                <a:ext uri="{FF2B5EF4-FFF2-40B4-BE49-F238E27FC236}">
                  <a16:creationId xmlns:a16="http://schemas.microsoft.com/office/drawing/2014/main" id="{4A01BF27-0A53-E94C-A196-5F8CD7267FC5}"/>
                </a:ext>
              </a:extLst>
            </p:cNvPr>
            <p:cNvGrpSpPr/>
            <p:nvPr/>
          </p:nvGrpSpPr>
          <p:grpSpPr>
            <a:xfrm>
              <a:off x="3044242" y="1628800"/>
              <a:ext cx="2475694" cy="3768220"/>
              <a:chOff x="4423064" y="1243447"/>
              <a:chExt cx="1527463" cy="1527463"/>
            </a:xfrm>
          </p:grpSpPr>
          <p:cxnSp>
            <p:nvCxnSpPr>
              <p:cNvPr id="80" name="直線コネクタ 79">
                <a:extLst>
                  <a:ext uri="{FF2B5EF4-FFF2-40B4-BE49-F238E27FC236}">
                    <a16:creationId xmlns:a16="http://schemas.microsoft.com/office/drawing/2014/main" id="{A014D4E6-6006-3E42-9646-DBCB45FF7244}"/>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8628984F-7E99-3B49-9D03-AFE312CADDED}"/>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2" name="グループ化 81">
              <a:extLst>
                <a:ext uri="{FF2B5EF4-FFF2-40B4-BE49-F238E27FC236}">
                  <a16:creationId xmlns:a16="http://schemas.microsoft.com/office/drawing/2014/main" id="{BCB29996-5990-C548-A5E7-2CB16F3FA7C1}"/>
                </a:ext>
              </a:extLst>
            </p:cNvPr>
            <p:cNvGrpSpPr/>
            <p:nvPr/>
          </p:nvGrpSpPr>
          <p:grpSpPr>
            <a:xfrm>
              <a:off x="2267669" y="1196752"/>
              <a:ext cx="3252267" cy="2237149"/>
              <a:chOff x="4423064" y="1243447"/>
              <a:chExt cx="1527463" cy="1527463"/>
            </a:xfrm>
          </p:grpSpPr>
          <p:cxnSp>
            <p:nvCxnSpPr>
              <p:cNvPr id="83" name="直線コネクタ 82">
                <a:extLst>
                  <a:ext uri="{FF2B5EF4-FFF2-40B4-BE49-F238E27FC236}">
                    <a16:creationId xmlns:a16="http://schemas.microsoft.com/office/drawing/2014/main" id="{9266F4A0-02E8-9641-A29E-28374FB1EAFC}"/>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9997F004-A451-0A49-AFDF-48BA3DE1224D}"/>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85" name="直線コネクタ 84">
              <a:extLst>
                <a:ext uri="{FF2B5EF4-FFF2-40B4-BE49-F238E27FC236}">
                  <a16:creationId xmlns:a16="http://schemas.microsoft.com/office/drawing/2014/main" id="{0FE1FF1D-3EB1-E246-8E69-B77D82010A08}"/>
                </a:ext>
              </a:extLst>
            </p:cNvPr>
            <p:cNvCxnSpPr>
              <a:cxnSpLocks/>
            </p:cNvCxnSpPr>
            <p:nvPr/>
          </p:nvCxnSpPr>
          <p:spPr>
            <a:xfrm>
              <a:off x="2115243" y="3433901"/>
              <a:ext cx="137506"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EA4E7116-8630-C94E-951B-C8B225293976}"/>
                </a:ext>
              </a:extLst>
            </p:cNvPr>
            <p:cNvCxnSpPr>
              <a:cxnSpLocks/>
            </p:cNvCxnSpPr>
            <p:nvPr/>
          </p:nvCxnSpPr>
          <p:spPr>
            <a:xfrm>
              <a:off x="2114550" y="4166766"/>
              <a:ext cx="525066"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7" name="グループ化 86">
              <a:extLst>
                <a:ext uri="{FF2B5EF4-FFF2-40B4-BE49-F238E27FC236}">
                  <a16:creationId xmlns:a16="http://schemas.microsoft.com/office/drawing/2014/main" id="{92D44ADB-2B38-444A-B04A-C8E892E931AE}"/>
                </a:ext>
              </a:extLst>
            </p:cNvPr>
            <p:cNvGrpSpPr/>
            <p:nvPr/>
          </p:nvGrpSpPr>
          <p:grpSpPr>
            <a:xfrm>
              <a:off x="2639616" y="1412776"/>
              <a:ext cx="2880320" cy="2746339"/>
              <a:chOff x="4423064" y="1243447"/>
              <a:chExt cx="1527463" cy="1527463"/>
            </a:xfrm>
          </p:grpSpPr>
          <p:cxnSp>
            <p:nvCxnSpPr>
              <p:cNvPr id="88" name="直線コネクタ 87">
                <a:extLst>
                  <a:ext uri="{FF2B5EF4-FFF2-40B4-BE49-F238E27FC236}">
                    <a16:creationId xmlns:a16="http://schemas.microsoft.com/office/drawing/2014/main" id="{B624E249-CBBF-9948-83DC-DF2696FBF248}"/>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A54A37BB-2545-3746-85C4-64678BB404E9}"/>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90" name="直線コネクタ 89">
              <a:extLst>
                <a:ext uri="{FF2B5EF4-FFF2-40B4-BE49-F238E27FC236}">
                  <a16:creationId xmlns:a16="http://schemas.microsoft.com/office/drawing/2014/main" id="{3D69ADC7-E530-AA49-96EA-FDA029FC7CB2}"/>
                </a:ext>
              </a:extLst>
            </p:cNvPr>
            <p:cNvCxnSpPr>
              <a:cxnSpLocks/>
            </p:cNvCxnSpPr>
            <p:nvPr/>
          </p:nvCxnSpPr>
          <p:spPr>
            <a:xfrm>
              <a:off x="5159896" y="5334173"/>
              <a:ext cx="2664296"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1" name="グループ化 90">
              <a:extLst>
                <a:ext uri="{FF2B5EF4-FFF2-40B4-BE49-F238E27FC236}">
                  <a16:creationId xmlns:a16="http://schemas.microsoft.com/office/drawing/2014/main" id="{656B49B9-2C3C-3848-9A19-A554E1500A33}"/>
                </a:ext>
              </a:extLst>
            </p:cNvPr>
            <p:cNvGrpSpPr/>
            <p:nvPr/>
          </p:nvGrpSpPr>
          <p:grpSpPr>
            <a:xfrm rot="16200000" flipH="1">
              <a:off x="4079778" y="2780929"/>
              <a:ext cx="1224138" cy="1656183"/>
              <a:chOff x="4423064" y="1243447"/>
              <a:chExt cx="1527463" cy="1527463"/>
            </a:xfrm>
          </p:grpSpPr>
          <p:cxnSp>
            <p:nvCxnSpPr>
              <p:cNvPr id="92" name="直線コネクタ 91">
                <a:extLst>
                  <a:ext uri="{FF2B5EF4-FFF2-40B4-BE49-F238E27FC236}">
                    <a16:creationId xmlns:a16="http://schemas.microsoft.com/office/drawing/2014/main" id="{F4CECC8F-4719-B14D-BBB4-ACC2266C1C29}"/>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23973AEB-3F26-A24B-ABD3-CD26847730AA}"/>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4" name="グループ化 93">
              <a:extLst>
                <a:ext uri="{FF2B5EF4-FFF2-40B4-BE49-F238E27FC236}">
                  <a16:creationId xmlns:a16="http://schemas.microsoft.com/office/drawing/2014/main" id="{99C2CA00-5097-7C45-95FA-B415AEF111B7}"/>
                </a:ext>
              </a:extLst>
            </p:cNvPr>
            <p:cNvGrpSpPr/>
            <p:nvPr/>
          </p:nvGrpSpPr>
          <p:grpSpPr>
            <a:xfrm rot="16200000" flipH="1">
              <a:off x="4079776" y="3789040"/>
              <a:ext cx="2016224" cy="864096"/>
              <a:chOff x="4423064" y="1243447"/>
              <a:chExt cx="1527463" cy="1527463"/>
            </a:xfrm>
          </p:grpSpPr>
          <p:cxnSp>
            <p:nvCxnSpPr>
              <p:cNvPr id="95" name="直線コネクタ 94">
                <a:extLst>
                  <a:ext uri="{FF2B5EF4-FFF2-40B4-BE49-F238E27FC236}">
                    <a16:creationId xmlns:a16="http://schemas.microsoft.com/office/drawing/2014/main" id="{331BE7C4-9464-F145-B889-2B93F5027D6A}"/>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7CB16ADF-D6E6-D244-83FB-62D2166F9D8C}"/>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7" name="グループ化 96">
              <a:extLst>
                <a:ext uri="{FF2B5EF4-FFF2-40B4-BE49-F238E27FC236}">
                  <a16:creationId xmlns:a16="http://schemas.microsoft.com/office/drawing/2014/main" id="{05FF8B2D-EDC0-CE47-8E0E-511257234A55}"/>
                </a:ext>
              </a:extLst>
            </p:cNvPr>
            <p:cNvGrpSpPr/>
            <p:nvPr/>
          </p:nvGrpSpPr>
          <p:grpSpPr>
            <a:xfrm rot="10800000" flipH="1">
              <a:off x="5303912" y="3428999"/>
              <a:ext cx="2520280" cy="1728191"/>
              <a:chOff x="4423064" y="1243447"/>
              <a:chExt cx="1527463" cy="1527463"/>
            </a:xfrm>
          </p:grpSpPr>
          <p:cxnSp>
            <p:nvCxnSpPr>
              <p:cNvPr id="98" name="直線コネクタ 97">
                <a:extLst>
                  <a:ext uri="{FF2B5EF4-FFF2-40B4-BE49-F238E27FC236}">
                    <a16:creationId xmlns:a16="http://schemas.microsoft.com/office/drawing/2014/main" id="{9C4B8C8D-DC43-0741-AD09-35C8473AC705}"/>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95D64DD6-F5C8-3A45-B3EB-BB168BCFFD26}"/>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00" name="直線コネクタ 99">
              <a:extLst>
                <a:ext uri="{FF2B5EF4-FFF2-40B4-BE49-F238E27FC236}">
                  <a16:creationId xmlns:a16="http://schemas.microsoft.com/office/drawing/2014/main" id="{9C646CC6-3918-4E43-A927-B8B3A2F202C8}"/>
                </a:ext>
              </a:extLst>
            </p:cNvPr>
            <p:cNvCxnSpPr>
              <a:cxnSpLocks/>
            </p:cNvCxnSpPr>
            <p:nvPr/>
          </p:nvCxnSpPr>
          <p:spPr>
            <a:xfrm>
              <a:off x="5303912" y="3429000"/>
              <a:ext cx="216024" cy="0"/>
            </a:xfrm>
            <a:prstGeom prst="line">
              <a:avLst/>
            </a:prstGeom>
            <a:ln w="19050">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正方形/長方形 2">
              <a:extLst>
                <a:ext uri="{FF2B5EF4-FFF2-40B4-BE49-F238E27FC236}">
                  <a16:creationId xmlns:a16="http://schemas.microsoft.com/office/drawing/2014/main" id="{D5728361-9A62-244E-B49F-E11536010A27}"/>
                </a:ext>
              </a:extLst>
            </p:cNvPr>
            <p:cNvSpPr/>
            <p:nvPr/>
          </p:nvSpPr>
          <p:spPr>
            <a:xfrm>
              <a:off x="5519936" y="764704"/>
              <a:ext cx="1728192" cy="28803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CPU</a:t>
              </a:r>
              <a:endParaRPr kumimoji="1" lang="ja-JP" altLang="en-US">
                <a:solidFill>
                  <a:schemeClr val="tx1"/>
                </a:solidFill>
              </a:endParaRPr>
            </a:p>
          </p:txBody>
        </p:sp>
        <p:sp>
          <p:nvSpPr>
            <p:cNvPr id="101" name="正方形/長方形 100">
              <a:extLst>
                <a:ext uri="{FF2B5EF4-FFF2-40B4-BE49-F238E27FC236}">
                  <a16:creationId xmlns:a16="http://schemas.microsoft.com/office/drawing/2014/main" id="{8246770C-59EA-0849-AAD9-C65AA97D51FF}"/>
                </a:ext>
              </a:extLst>
            </p:cNvPr>
            <p:cNvSpPr/>
            <p:nvPr/>
          </p:nvSpPr>
          <p:spPr>
            <a:xfrm>
              <a:off x="5542319" y="3284984"/>
              <a:ext cx="1417777"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tail_motor_pwm</a:t>
              </a:r>
              <a:endParaRPr kumimoji="1" lang="ja-JP" altLang="en-US" sz="1200">
                <a:solidFill>
                  <a:schemeClr val="tx1"/>
                </a:solidFill>
              </a:endParaRPr>
            </a:p>
          </p:txBody>
        </p:sp>
        <p:sp>
          <p:nvSpPr>
            <p:cNvPr id="102" name="正方形/長方形 101">
              <a:extLst>
                <a:ext uri="{FF2B5EF4-FFF2-40B4-BE49-F238E27FC236}">
                  <a16:creationId xmlns:a16="http://schemas.microsoft.com/office/drawing/2014/main" id="{81791F1A-8684-BD46-96D8-E97E34CE6887}"/>
                </a:ext>
              </a:extLst>
            </p:cNvPr>
            <p:cNvSpPr/>
            <p:nvPr/>
          </p:nvSpPr>
          <p:spPr>
            <a:xfrm>
              <a:off x="5519936" y="306896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rPr>
                <a:t>left/</a:t>
              </a:r>
              <a:r>
                <a:rPr kumimoji="1" lang="en-US" altLang="ja-JP" sz="1200" dirty="0" err="1">
                  <a:solidFill>
                    <a:schemeClr val="tx1"/>
                  </a:solidFill>
                </a:rPr>
                <a:t>right_motor_pwm</a:t>
              </a:r>
              <a:endParaRPr kumimoji="1" lang="ja-JP" altLang="en-US" sz="1200">
                <a:solidFill>
                  <a:schemeClr val="tx1"/>
                </a:solidFill>
              </a:endParaRPr>
            </a:p>
          </p:txBody>
        </p:sp>
        <p:sp>
          <p:nvSpPr>
            <p:cNvPr id="103" name="正方形/長方形 102">
              <a:extLst>
                <a:ext uri="{FF2B5EF4-FFF2-40B4-BE49-F238E27FC236}">
                  <a16:creationId xmlns:a16="http://schemas.microsoft.com/office/drawing/2014/main" id="{8C9149BE-8F97-974D-89EC-8A6A1334C8BC}"/>
                </a:ext>
              </a:extLst>
            </p:cNvPr>
            <p:cNvSpPr/>
            <p:nvPr/>
          </p:nvSpPr>
          <p:spPr>
            <a:xfrm>
              <a:off x="5519936" y="285293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arm</a:t>
              </a:r>
              <a:r>
                <a:rPr kumimoji="1" lang="en-US" altLang="ja-JP" sz="1200" dirty="0" err="1">
                  <a:solidFill>
                    <a:schemeClr val="tx1"/>
                  </a:solidFill>
                </a:rPr>
                <a:t>_motor_pwm</a:t>
              </a:r>
              <a:endParaRPr kumimoji="1" lang="ja-JP" altLang="en-US" sz="1200">
                <a:solidFill>
                  <a:schemeClr val="tx1"/>
                </a:solidFill>
              </a:endParaRPr>
            </a:p>
          </p:txBody>
        </p:sp>
        <p:sp>
          <p:nvSpPr>
            <p:cNvPr id="104" name="正方形/長方形 103">
              <a:extLst>
                <a:ext uri="{FF2B5EF4-FFF2-40B4-BE49-F238E27FC236}">
                  <a16:creationId xmlns:a16="http://schemas.microsoft.com/office/drawing/2014/main" id="{B2725BCA-5ABF-8F45-9AC9-18196D2B3113}"/>
                </a:ext>
              </a:extLst>
            </p:cNvPr>
            <p:cNvSpPr/>
            <p:nvPr/>
          </p:nvSpPr>
          <p:spPr>
            <a:xfrm>
              <a:off x="5519936" y="234888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tail</a:t>
              </a:r>
              <a:r>
                <a:rPr kumimoji="1" lang="en-US" altLang="ja-JP" sz="1200" dirty="0" err="1">
                  <a:solidFill>
                    <a:schemeClr val="tx1"/>
                  </a:solidFill>
                </a:rPr>
                <a:t>_motor_encoder</a:t>
              </a:r>
              <a:endParaRPr kumimoji="1" lang="ja-JP" altLang="en-US" sz="1200">
                <a:solidFill>
                  <a:schemeClr val="tx1"/>
                </a:solidFill>
              </a:endParaRPr>
            </a:p>
          </p:txBody>
        </p:sp>
        <p:sp>
          <p:nvSpPr>
            <p:cNvPr id="105" name="正方形/長方形 104">
              <a:extLst>
                <a:ext uri="{FF2B5EF4-FFF2-40B4-BE49-F238E27FC236}">
                  <a16:creationId xmlns:a16="http://schemas.microsoft.com/office/drawing/2014/main" id="{06630923-2EE7-F34F-8697-E418A84C743F}"/>
                </a:ext>
              </a:extLst>
            </p:cNvPr>
            <p:cNvSpPr/>
            <p:nvPr/>
          </p:nvSpPr>
          <p:spPr>
            <a:xfrm>
              <a:off x="5519936" y="213285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a:solidFill>
                    <a:schemeClr val="tx1"/>
                  </a:solidFill>
                </a:rPr>
                <a:t>l/</a:t>
              </a:r>
              <a:r>
                <a:rPr lang="en-US" altLang="ja-JP" sz="1200" dirty="0" err="1">
                  <a:solidFill>
                    <a:schemeClr val="tx1"/>
                  </a:solidFill>
                </a:rPr>
                <a:t>r</a:t>
              </a:r>
              <a:r>
                <a:rPr kumimoji="1" lang="en-US" altLang="ja-JP" sz="1200" dirty="0" err="1">
                  <a:solidFill>
                    <a:schemeClr val="tx1"/>
                  </a:solidFill>
                </a:rPr>
                <a:t>_motor_encoder</a:t>
              </a:r>
              <a:endParaRPr kumimoji="1" lang="ja-JP" altLang="en-US" sz="1200">
                <a:solidFill>
                  <a:schemeClr val="tx1"/>
                </a:solidFill>
              </a:endParaRPr>
            </a:p>
          </p:txBody>
        </p:sp>
        <p:sp>
          <p:nvSpPr>
            <p:cNvPr id="106" name="正方形/長方形 105">
              <a:extLst>
                <a:ext uri="{FF2B5EF4-FFF2-40B4-BE49-F238E27FC236}">
                  <a16:creationId xmlns:a16="http://schemas.microsoft.com/office/drawing/2014/main" id="{D5645CC8-480D-B945-999E-6FF1FEBDDE10}"/>
                </a:ext>
              </a:extLst>
            </p:cNvPr>
            <p:cNvSpPr/>
            <p:nvPr/>
          </p:nvSpPr>
          <p:spPr>
            <a:xfrm>
              <a:off x="5519936" y="1916832"/>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arm_motor_encoder</a:t>
              </a:r>
              <a:endParaRPr kumimoji="1" lang="ja-JP" altLang="en-US" sz="1200">
                <a:solidFill>
                  <a:schemeClr val="tx1"/>
                </a:solidFill>
              </a:endParaRPr>
            </a:p>
          </p:txBody>
        </p:sp>
        <p:sp>
          <p:nvSpPr>
            <p:cNvPr id="107" name="正方形/長方形 106">
              <a:extLst>
                <a:ext uri="{FF2B5EF4-FFF2-40B4-BE49-F238E27FC236}">
                  <a16:creationId xmlns:a16="http://schemas.microsoft.com/office/drawing/2014/main" id="{91BE8022-4EF9-A346-BF78-D909AA825CA6}"/>
                </a:ext>
              </a:extLst>
            </p:cNvPr>
            <p:cNvSpPr/>
            <p:nvPr/>
          </p:nvSpPr>
          <p:spPr>
            <a:xfrm>
              <a:off x="5519936" y="1484784"/>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c</a:t>
              </a:r>
              <a:r>
                <a:rPr kumimoji="1" lang="en-US" altLang="ja-JP" sz="1200" dirty="0" err="1">
                  <a:solidFill>
                    <a:schemeClr val="tx1"/>
                  </a:solidFill>
                </a:rPr>
                <a:t>olor_sensor</a:t>
              </a:r>
              <a:endParaRPr kumimoji="1" lang="ja-JP" altLang="en-US" sz="1200">
                <a:solidFill>
                  <a:schemeClr val="tx1"/>
                </a:solidFill>
              </a:endParaRPr>
            </a:p>
          </p:txBody>
        </p:sp>
        <p:sp>
          <p:nvSpPr>
            <p:cNvPr id="108" name="正方形/長方形 107">
              <a:extLst>
                <a:ext uri="{FF2B5EF4-FFF2-40B4-BE49-F238E27FC236}">
                  <a16:creationId xmlns:a16="http://schemas.microsoft.com/office/drawing/2014/main" id="{CE1B10CA-506F-AF41-B4B5-7E10E6F3A3E3}"/>
                </a:ext>
              </a:extLst>
            </p:cNvPr>
            <p:cNvSpPr/>
            <p:nvPr/>
          </p:nvSpPr>
          <p:spPr>
            <a:xfrm>
              <a:off x="5519936" y="126876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gyro_sensor</a:t>
              </a:r>
              <a:endParaRPr kumimoji="1" lang="ja-JP" altLang="en-US" sz="1200">
                <a:solidFill>
                  <a:schemeClr val="tx1"/>
                </a:solidFill>
              </a:endParaRPr>
            </a:p>
          </p:txBody>
        </p:sp>
        <p:sp>
          <p:nvSpPr>
            <p:cNvPr id="109" name="正方形/長方形 108">
              <a:extLst>
                <a:ext uri="{FF2B5EF4-FFF2-40B4-BE49-F238E27FC236}">
                  <a16:creationId xmlns:a16="http://schemas.microsoft.com/office/drawing/2014/main" id="{147F6637-5842-6C4C-87DE-4B43B1F53EC1}"/>
                </a:ext>
              </a:extLst>
            </p:cNvPr>
            <p:cNvSpPr/>
            <p:nvPr/>
          </p:nvSpPr>
          <p:spPr>
            <a:xfrm>
              <a:off x="5519936" y="105273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sonar_sensor</a:t>
              </a:r>
              <a:endParaRPr kumimoji="1" lang="ja-JP" altLang="en-US" sz="1200">
                <a:solidFill>
                  <a:schemeClr val="tx1"/>
                </a:solidFill>
              </a:endParaRPr>
            </a:p>
          </p:txBody>
        </p:sp>
        <p:sp>
          <p:nvSpPr>
            <p:cNvPr id="26" name="正方形/長方形 25">
              <a:extLst>
                <a:ext uri="{FF2B5EF4-FFF2-40B4-BE49-F238E27FC236}">
                  <a16:creationId xmlns:a16="http://schemas.microsoft.com/office/drawing/2014/main" id="{898E71A5-5EF7-7F49-8E15-E4F3CEE85774}"/>
                </a:ext>
              </a:extLst>
            </p:cNvPr>
            <p:cNvSpPr/>
            <p:nvPr/>
          </p:nvSpPr>
          <p:spPr>
            <a:xfrm>
              <a:off x="5519936" y="4149080"/>
              <a:ext cx="1728192" cy="28803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乾電池</a:t>
              </a:r>
            </a:p>
          </p:txBody>
        </p:sp>
        <p:sp>
          <p:nvSpPr>
            <p:cNvPr id="111" name="正方形/長方形 110">
              <a:extLst>
                <a:ext uri="{FF2B5EF4-FFF2-40B4-BE49-F238E27FC236}">
                  <a16:creationId xmlns:a16="http://schemas.microsoft.com/office/drawing/2014/main" id="{F419667C-20FC-214F-AABD-00B15669DDCE}"/>
                </a:ext>
              </a:extLst>
            </p:cNvPr>
            <p:cNvSpPr/>
            <p:nvPr/>
          </p:nvSpPr>
          <p:spPr>
            <a:xfrm rot="10800000" flipV="1">
              <a:off x="6312024" y="3861048"/>
              <a:ext cx="100811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mV/mA</a:t>
              </a:r>
              <a:endParaRPr kumimoji="1" lang="ja-JP" altLang="en-US" sz="1400">
                <a:solidFill>
                  <a:schemeClr val="tx1"/>
                </a:solidFill>
              </a:endParaRPr>
            </a:p>
          </p:txBody>
        </p:sp>
      </p:grpSp>
      <p:sp>
        <p:nvSpPr>
          <p:cNvPr id="110" name="正方形/長方形 109">
            <a:extLst>
              <a:ext uri="{FF2B5EF4-FFF2-40B4-BE49-F238E27FC236}">
                <a16:creationId xmlns:a16="http://schemas.microsoft.com/office/drawing/2014/main" id="{C945B98E-9D26-784D-AD2D-CC4BE51E4B89}"/>
              </a:ext>
            </a:extLst>
          </p:cNvPr>
          <p:cNvSpPr/>
          <p:nvPr/>
        </p:nvSpPr>
        <p:spPr>
          <a:xfrm>
            <a:off x="407368" y="836712"/>
            <a:ext cx="1728192" cy="154817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PC</a:t>
            </a:r>
            <a:endParaRPr kumimoji="1" lang="ja-JP" altLang="en-US">
              <a:solidFill>
                <a:schemeClr val="tx1"/>
              </a:solidFill>
            </a:endParaRPr>
          </a:p>
        </p:txBody>
      </p:sp>
      <p:sp>
        <p:nvSpPr>
          <p:cNvPr id="113" name="正方形/長方形 112">
            <a:extLst>
              <a:ext uri="{FF2B5EF4-FFF2-40B4-BE49-F238E27FC236}">
                <a16:creationId xmlns:a16="http://schemas.microsoft.com/office/drawing/2014/main" id="{8265059B-B887-1A49-8D5B-9F78FA6A73C9}"/>
              </a:ext>
            </a:extLst>
          </p:cNvPr>
          <p:cNvSpPr/>
          <p:nvPr/>
        </p:nvSpPr>
        <p:spPr>
          <a:xfrm>
            <a:off x="419782" y="512676"/>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r>
              <a:rPr kumimoji="1" lang="ja-JP" altLang="en-US" sz="1400">
                <a:solidFill>
                  <a:schemeClr val="tx1"/>
                </a:solidFill>
              </a:rPr>
              <a:t>通信機器</a:t>
            </a:r>
          </a:p>
        </p:txBody>
      </p:sp>
      <p:cxnSp>
        <p:nvCxnSpPr>
          <p:cNvPr id="116" name="直線コネクタ 115">
            <a:extLst>
              <a:ext uri="{FF2B5EF4-FFF2-40B4-BE49-F238E27FC236}">
                <a16:creationId xmlns:a16="http://schemas.microsoft.com/office/drawing/2014/main" id="{2A82784C-5820-A94A-B882-F9A772E0F931}"/>
              </a:ext>
            </a:extLst>
          </p:cNvPr>
          <p:cNvCxnSpPr>
            <a:cxnSpLocks/>
          </p:cNvCxnSpPr>
          <p:nvPr/>
        </p:nvCxnSpPr>
        <p:spPr>
          <a:xfrm flipH="1">
            <a:off x="2135561" y="980728"/>
            <a:ext cx="5832647" cy="0"/>
          </a:xfrm>
          <a:prstGeom prst="line">
            <a:avLst/>
          </a:prstGeom>
          <a:ln w="19050" cap="rnd">
            <a:solidFill>
              <a:schemeClr val="accent6">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正方形/長方形 116">
            <a:extLst>
              <a:ext uri="{FF2B5EF4-FFF2-40B4-BE49-F238E27FC236}">
                <a16:creationId xmlns:a16="http://schemas.microsoft.com/office/drawing/2014/main" id="{A8E2CA04-D10E-CF40-81AF-BD153ECCFC5B}"/>
              </a:ext>
            </a:extLst>
          </p:cNvPr>
          <p:cNvSpPr/>
          <p:nvPr/>
        </p:nvSpPr>
        <p:spPr>
          <a:xfrm>
            <a:off x="2423592" y="692696"/>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endParaRPr kumimoji="1" lang="ja-JP" altLang="en-US" sz="1400">
              <a:solidFill>
                <a:schemeClr val="tx1"/>
              </a:solidFill>
            </a:endParaRPr>
          </a:p>
        </p:txBody>
      </p:sp>
    </p:spTree>
    <p:extLst>
      <p:ext uri="{BB962C8B-B14F-4D97-AF65-F5344CB8AC3E}">
        <p14:creationId xmlns:p14="http://schemas.microsoft.com/office/powerpoint/2010/main" val="27676400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〇〇</a:t>
            </a:r>
          </a:p>
        </p:txBody>
      </p:sp>
    </p:spTree>
    <p:extLst>
      <p:ext uri="{BB962C8B-B14F-4D97-AF65-F5344CB8AC3E}">
        <p14:creationId xmlns:p14="http://schemas.microsoft.com/office/powerpoint/2010/main" val="1340273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normAutofit/>
          </a:bodyPr>
          <a:lstStyle/>
          <a:p>
            <a:r>
              <a:rPr kumimoji="1" lang="ja-JP" altLang="en-US" dirty="0"/>
              <a:t>③データ通信</a:t>
            </a:r>
            <a:r>
              <a:rPr lang="ja-JP" altLang="en-US" dirty="0"/>
              <a:t>ブロック</a:t>
            </a:r>
            <a:r>
              <a:rPr lang="en-US" altLang="ja-JP" dirty="0"/>
              <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23943629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〇〇</a:t>
            </a:r>
          </a:p>
        </p:txBody>
      </p:sp>
    </p:spTree>
    <p:extLst>
      <p:ext uri="{BB962C8B-B14F-4D97-AF65-F5344CB8AC3E}">
        <p14:creationId xmlns:p14="http://schemas.microsoft.com/office/powerpoint/2010/main" val="24940867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normAutofit fontScale="90000"/>
          </a:bodyPr>
          <a:lstStyle/>
          <a:p>
            <a:r>
              <a:rPr kumimoji="1" lang="ja-JP" altLang="en-US" dirty="0"/>
              <a:t>④画像処理・</a:t>
            </a:r>
            <a:r>
              <a:rPr kumimoji="1" lang="en-US" altLang="ja-JP" dirty="0"/>
              <a:t>Deep Learning</a:t>
            </a:r>
            <a:r>
              <a:rPr lang="ja-JP" altLang="en-US" dirty="0"/>
              <a:t>ブロック</a:t>
            </a:r>
            <a:r>
              <a:rPr lang="en-US" altLang="ja-JP" dirty="0"/>
              <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39748057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〇〇</a:t>
            </a:r>
          </a:p>
        </p:txBody>
      </p:sp>
    </p:spTree>
    <p:extLst>
      <p:ext uri="{BB962C8B-B14F-4D97-AF65-F5344CB8AC3E}">
        <p14:creationId xmlns:p14="http://schemas.microsoft.com/office/powerpoint/2010/main" val="187222159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normAutofit fontScale="90000"/>
          </a:bodyPr>
          <a:lstStyle/>
          <a:p>
            <a:r>
              <a:rPr lang="ja-JP" altLang="en-US" dirty="0"/>
              <a:t>⑤経路探索・目標動作決定</a:t>
            </a:r>
            <a:r>
              <a:rPr lang="en-US" altLang="ja-JP" dirty="0"/>
              <a:t/>
            </a:r>
            <a:br>
              <a:rPr lang="en-US" altLang="ja-JP" dirty="0"/>
            </a:br>
            <a:r>
              <a:rPr lang="ja-JP" altLang="en-US" dirty="0"/>
              <a:t>ブロック</a:t>
            </a:r>
            <a:r>
              <a:rPr lang="en-US" altLang="ja-JP" dirty="0"/>
              <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435048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〇〇</a:t>
            </a:r>
          </a:p>
        </p:txBody>
      </p:sp>
    </p:spTree>
    <p:extLst>
      <p:ext uri="{BB962C8B-B14F-4D97-AF65-F5344CB8AC3E}">
        <p14:creationId xmlns:p14="http://schemas.microsoft.com/office/powerpoint/2010/main" val="2327491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α</a:t>
            </a:r>
            <a:r>
              <a:rPr lang="ja-JP" altLang="en-US">
                <a:solidFill>
                  <a:schemeClr val="tx1"/>
                </a:solidFill>
              </a:rPr>
              <a:t>版システム図</a:t>
            </a:r>
            <a:endParaRPr kumimoji="1" lang="ja-JP" altLang="en-US">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PWM_GEN</a:t>
            </a: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1035" name="角丸四角形 1034">
            <a:extLst>
              <a:ext uri="{FF2B5EF4-FFF2-40B4-BE49-F238E27FC236}">
                <a16:creationId xmlns:a16="http://schemas.microsoft.com/office/drawing/2014/main" id="{D2D7D303-E91F-844B-BA92-707DFB4B499D}"/>
              </a:ext>
            </a:extLst>
          </p:cNvPr>
          <p:cNvSpPr/>
          <p:nvPr/>
        </p:nvSpPr>
        <p:spPr>
          <a:xfrm>
            <a:off x="2216548" y="4469411"/>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91" name="角丸四角形 90">
            <a:extLst>
              <a:ext uri="{FF2B5EF4-FFF2-40B4-BE49-F238E27FC236}">
                <a16:creationId xmlns:a16="http://schemas.microsoft.com/office/drawing/2014/main" id="{DA542AF9-A939-B04E-A163-0EF4DDCE077D}"/>
              </a:ext>
            </a:extLst>
          </p:cNvPr>
          <p:cNvSpPr/>
          <p:nvPr/>
        </p:nvSpPr>
        <p:spPr>
          <a:xfrm>
            <a:off x="5519936" y="4469410"/>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92" name="角丸四角形 91">
            <a:extLst>
              <a:ext uri="{FF2B5EF4-FFF2-40B4-BE49-F238E27FC236}">
                <a16:creationId xmlns:a16="http://schemas.microsoft.com/office/drawing/2014/main" id="{6D0A4D57-DF17-3E45-8DE0-28A7D58186A0}"/>
              </a:ext>
            </a:extLst>
          </p:cNvPr>
          <p:cNvSpPr/>
          <p:nvPr/>
        </p:nvSpPr>
        <p:spPr>
          <a:xfrm>
            <a:off x="7692530" y="3789040"/>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95" name="正方形/長方形 94">
            <a:extLst>
              <a:ext uri="{FF2B5EF4-FFF2-40B4-BE49-F238E27FC236}">
                <a16:creationId xmlns:a16="http://schemas.microsoft.com/office/drawing/2014/main" id="{6E4A1B11-38F4-AD45-87E0-D196CD7B6C22}"/>
              </a:ext>
            </a:extLst>
          </p:cNvPr>
          <p:cNvSpPr/>
          <p:nvPr/>
        </p:nvSpPr>
        <p:spPr>
          <a:xfrm>
            <a:off x="9890720" y="631836"/>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kumimoji="1" lang="en-US" altLang="ja-JP" sz="1100" dirty="0">
                <a:solidFill>
                  <a:schemeClr val="tx1"/>
                </a:solidFill>
              </a:rPr>
              <a:t>Kaoru Ota</a:t>
            </a:r>
            <a:endParaRPr kumimoji="1" lang="en-US" altLang="ja-JP" sz="1000" dirty="0">
              <a:solidFill>
                <a:schemeClr val="tx1"/>
              </a:solidFill>
            </a:endParaRPr>
          </a:p>
        </p:txBody>
      </p:sp>
      <p:sp>
        <p:nvSpPr>
          <p:cNvPr id="60" name="正方形/長方形 59">
            <a:extLst>
              <a:ext uri="{FF2B5EF4-FFF2-40B4-BE49-F238E27FC236}">
                <a16:creationId xmlns:a16="http://schemas.microsoft.com/office/drawing/2014/main" id="{DBA78A03-1570-114B-9FD5-B782F05B2557}"/>
              </a:ext>
            </a:extLst>
          </p:cNvPr>
          <p:cNvSpPr/>
          <p:nvPr/>
        </p:nvSpPr>
        <p:spPr>
          <a:xfrm>
            <a:off x="8418214" y="1322055"/>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000" dirty="0">
                <a:solidFill>
                  <a:schemeClr val="tx1"/>
                </a:solidFill>
              </a:rPr>
              <a:t>システムの目的：チャレンジの場の提供</a:t>
            </a:r>
            <a:endParaRPr kumimoji="1" lang="en-US" altLang="ja-JP" sz="1000" dirty="0">
              <a:solidFill>
                <a:schemeClr val="tx1"/>
              </a:solidFill>
            </a:endParaRPr>
          </a:p>
        </p:txBody>
      </p:sp>
      <p:sp>
        <p:nvSpPr>
          <p:cNvPr id="64" name="正方形/長方形 63">
            <a:extLst>
              <a:ext uri="{FF2B5EF4-FFF2-40B4-BE49-F238E27FC236}">
                <a16:creationId xmlns:a16="http://schemas.microsoft.com/office/drawing/2014/main" id="{C02DE10B-F676-9C47-A9A0-62B11226428E}"/>
              </a:ext>
            </a:extLst>
          </p:cNvPr>
          <p:cNvSpPr/>
          <p:nvPr/>
        </p:nvSpPr>
        <p:spPr>
          <a:xfrm>
            <a:off x="5962009" y="6043615"/>
            <a:ext cx="866314"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dirty="0">
                <a:solidFill>
                  <a:schemeClr val="tx1"/>
                </a:solidFill>
              </a:rPr>
              <a:t>ライン</a:t>
            </a:r>
            <a:endParaRPr kumimoji="1" lang="en-US" altLang="ja-JP" sz="1100" dirty="0">
              <a:solidFill>
                <a:schemeClr val="tx1"/>
              </a:solidFill>
            </a:endParaRPr>
          </a:p>
          <a:p>
            <a:pPr algn="ctr"/>
            <a:r>
              <a:rPr kumimoji="1" lang="ja-JP" altLang="en-US" sz="1100" dirty="0">
                <a:solidFill>
                  <a:schemeClr val="tx1"/>
                </a:solidFill>
              </a:rPr>
              <a:t>トレース</a:t>
            </a:r>
            <a:endParaRPr kumimoji="1" lang="en-US" altLang="ja-JP" sz="1100" dirty="0">
              <a:solidFill>
                <a:schemeClr val="tx1"/>
              </a:solidFill>
            </a:endParaRPr>
          </a:p>
        </p:txBody>
      </p:sp>
      <p:sp>
        <p:nvSpPr>
          <p:cNvPr id="62" name="正方形/長方形 61">
            <a:extLst>
              <a:ext uri="{FF2B5EF4-FFF2-40B4-BE49-F238E27FC236}">
                <a16:creationId xmlns:a16="http://schemas.microsoft.com/office/drawing/2014/main" id="{13DB3441-E36B-C247-8979-717425E2DE7C}"/>
              </a:ext>
            </a:extLst>
          </p:cNvPr>
          <p:cNvSpPr/>
          <p:nvPr/>
        </p:nvSpPr>
        <p:spPr>
          <a:xfrm>
            <a:off x="5975505" y="5009825"/>
            <a:ext cx="866314"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計画</a:t>
            </a:r>
            <a:endParaRPr kumimoji="1" lang="en-US" altLang="ja-JP" sz="1100" dirty="0">
              <a:solidFill>
                <a:schemeClr val="tx1"/>
              </a:solidFill>
            </a:endParaRPr>
          </a:p>
        </p:txBody>
      </p:sp>
    </p:spTree>
    <p:extLst>
      <p:ext uri="{BB962C8B-B14F-4D97-AF65-F5344CB8AC3E}">
        <p14:creationId xmlns:p14="http://schemas.microsoft.com/office/powerpoint/2010/main" val="39697072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設計ブロック</a:t>
            </a:r>
            <a:endParaRPr kumimoji="1" lang="ja-JP" altLang="en-US" dirty="0">
              <a:solidFill>
                <a:schemeClr val="tx1"/>
              </a:solidFill>
            </a:endParaRPr>
          </a:p>
        </p:txBody>
      </p:sp>
      <p:grpSp>
        <p:nvGrpSpPr>
          <p:cNvPr id="14" name="グループ化 13"/>
          <p:cNvGrpSpPr/>
          <p:nvPr/>
        </p:nvGrpSpPr>
        <p:grpSpPr>
          <a:xfrm>
            <a:off x="776386" y="472578"/>
            <a:ext cx="10576198" cy="6385422"/>
            <a:chOff x="776386" y="472578"/>
            <a:chExt cx="10576198" cy="6385422"/>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PWM_GEN</a:t>
              </a: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1035" name="角丸四角形 1034">
              <a:extLst>
                <a:ext uri="{FF2B5EF4-FFF2-40B4-BE49-F238E27FC236}">
                  <a16:creationId xmlns:a16="http://schemas.microsoft.com/office/drawing/2014/main" id="{D2D7D303-E91F-844B-BA92-707DFB4B499D}"/>
                </a:ext>
              </a:extLst>
            </p:cNvPr>
            <p:cNvSpPr/>
            <p:nvPr/>
          </p:nvSpPr>
          <p:spPr>
            <a:xfrm>
              <a:off x="2216548" y="4469411"/>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91" name="角丸四角形 90">
              <a:extLst>
                <a:ext uri="{FF2B5EF4-FFF2-40B4-BE49-F238E27FC236}">
                  <a16:creationId xmlns:a16="http://schemas.microsoft.com/office/drawing/2014/main" id="{DA542AF9-A939-B04E-A163-0EF4DDCE077D}"/>
                </a:ext>
              </a:extLst>
            </p:cNvPr>
            <p:cNvSpPr/>
            <p:nvPr/>
          </p:nvSpPr>
          <p:spPr>
            <a:xfrm>
              <a:off x="5519936" y="4469410"/>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92" name="角丸四角形 91">
              <a:extLst>
                <a:ext uri="{FF2B5EF4-FFF2-40B4-BE49-F238E27FC236}">
                  <a16:creationId xmlns:a16="http://schemas.microsoft.com/office/drawing/2014/main" id="{6D0A4D57-DF17-3E45-8DE0-28A7D58186A0}"/>
                </a:ext>
              </a:extLst>
            </p:cNvPr>
            <p:cNvSpPr/>
            <p:nvPr/>
          </p:nvSpPr>
          <p:spPr>
            <a:xfrm>
              <a:off x="7692530" y="3789040"/>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64" name="正方形/長方形 63">
              <a:extLst>
                <a:ext uri="{FF2B5EF4-FFF2-40B4-BE49-F238E27FC236}">
                  <a16:creationId xmlns:a16="http://schemas.microsoft.com/office/drawing/2014/main" id="{C02DE10B-F676-9C47-A9A0-62B11226428E}"/>
                </a:ext>
              </a:extLst>
            </p:cNvPr>
            <p:cNvSpPr/>
            <p:nvPr/>
          </p:nvSpPr>
          <p:spPr>
            <a:xfrm>
              <a:off x="5962009" y="6043615"/>
              <a:ext cx="866314" cy="351061"/>
            </a:xfrm>
            <a:prstGeom prst="rect">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dirty="0">
                  <a:solidFill>
                    <a:schemeClr val="tx1"/>
                  </a:solidFill>
                </a:rPr>
                <a:t>ライン</a:t>
              </a:r>
              <a:endParaRPr kumimoji="1" lang="en-US" altLang="ja-JP" sz="1100" dirty="0">
                <a:solidFill>
                  <a:schemeClr val="tx1"/>
                </a:solidFill>
              </a:endParaRPr>
            </a:p>
            <a:p>
              <a:pPr algn="ctr"/>
              <a:r>
                <a:rPr kumimoji="1" lang="ja-JP" altLang="en-US" sz="1100" dirty="0">
                  <a:solidFill>
                    <a:schemeClr val="tx1"/>
                  </a:solidFill>
                </a:rPr>
                <a:t>トレース</a:t>
              </a:r>
              <a:endParaRPr kumimoji="1" lang="en-US" altLang="ja-JP" sz="1100" dirty="0">
                <a:solidFill>
                  <a:schemeClr val="tx1"/>
                </a:solidFill>
              </a:endParaRPr>
            </a:p>
          </p:txBody>
        </p:sp>
      </p:grpSp>
      <p:sp>
        <p:nvSpPr>
          <p:cNvPr id="68" name="フリーフォーム 67"/>
          <p:cNvSpPr/>
          <p:nvPr/>
        </p:nvSpPr>
        <p:spPr>
          <a:xfrm>
            <a:off x="503853" y="326571"/>
            <a:ext cx="6158204" cy="4077478"/>
          </a:xfrm>
          <a:custGeom>
            <a:avLst/>
            <a:gdLst>
              <a:gd name="connsiteX0" fmla="*/ 0 w 6148873"/>
              <a:gd name="connsiteY0" fmla="*/ 1828800 h 4077478"/>
              <a:gd name="connsiteX1" fmla="*/ 2985796 w 6148873"/>
              <a:gd name="connsiteY1" fmla="*/ 1828800 h 4077478"/>
              <a:gd name="connsiteX2" fmla="*/ 2985796 w 6148873"/>
              <a:gd name="connsiteY2" fmla="*/ 4077478 h 4077478"/>
              <a:gd name="connsiteX3" fmla="*/ 6148873 w 6148873"/>
              <a:gd name="connsiteY3" fmla="*/ 4077478 h 4077478"/>
              <a:gd name="connsiteX4" fmla="*/ 6148873 w 6148873"/>
              <a:gd name="connsiteY4" fmla="*/ 2631233 h 4077478"/>
              <a:gd name="connsiteX5" fmla="*/ 4488024 w 6148873"/>
              <a:gd name="connsiteY5" fmla="*/ 2631233 h 4077478"/>
              <a:gd name="connsiteX6" fmla="*/ 4488024 w 6148873"/>
              <a:gd name="connsiteY6" fmla="*/ 1959429 h 4077478"/>
              <a:gd name="connsiteX7" fmla="*/ 3191069 w 6148873"/>
              <a:gd name="connsiteY7" fmla="*/ 1959429 h 4077478"/>
              <a:gd name="connsiteX8" fmla="*/ 3191069 w 6148873"/>
              <a:gd name="connsiteY8" fmla="*/ 0 h 4077478"/>
              <a:gd name="connsiteX9" fmla="*/ 55983 w 6148873"/>
              <a:gd name="connsiteY9" fmla="*/ 0 h 4077478"/>
              <a:gd name="connsiteX10" fmla="*/ 0 w 6148873"/>
              <a:gd name="connsiteY10" fmla="*/ 1828800 h 4077478"/>
              <a:gd name="connsiteX0" fmla="*/ 9331 w 6158204"/>
              <a:gd name="connsiteY0" fmla="*/ 1828800 h 4077478"/>
              <a:gd name="connsiteX1" fmla="*/ 2995127 w 6158204"/>
              <a:gd name="connsiteY1" fmla="*/ 1828800 h 4077478"/>
              <a:gd name="connsiteX2" fmla="*/ 2995127 w 6158204"/>
              <a:gd name="connsiteY2" fmla="*/ 4077478 h 4077478"/>
              <a:gd name="connsiteX3" fmla="*/ 6158204 w 6158204"/>
              <a:gd name="connsiteY3" fmla="*/ 4077478 h 4077478"/>
              <a:gd name="connsiteX4" fmla="*/ 6158204 w 6158204"/>
              <a:gd name="connsiteY4" fmla="*/ 2631233 h 4077478"/>
              <a:gd name="connsiteX5" fmla="*/ 4497355 w 6158204"/>
              <a:gd name="connsiteY5" fmla="*/ 2631233 h 4077478"/>
              <a:gd name="connsiteX6" fmla="*/ 4497355 w 6158204"/>
              <a:gd name="connsiteY6" fmla="*/ 1959429 h 4077478"/>
              <a:gd name="connsiteX7" fmla="*/ 3200400 w 6158204"/>
              <a:gd name="connsiteY7" fmla="*/ 1959429 h 4077478"/>
              <a:gd name="connsiteX8" fmla="*/ 3200400 w 6158204"/>
              <a:gd name="connsiteY8" fmla="*/ 0 h 4077478"/>
              <a:gd name="connsiteX9" fmla="*/ 0 w 6158204"/>
              <a:gd name="connsiteY9" fmla="*/ 0 h 4077478"/>
              <a:gd name="connsiteX10" fmla="*/ 9331 w 6158204"/>
              <a:gd name="connsiteY10" fmla="*/ 1828800 h 4077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58204" h="4077478">
                <a:moveTo>
                  <a:pt x="9331" y="1828800"/>
                </a:moveTo>
                <a:lnTo>
                  <a:pt x="2995127" y="1828800"/>
                </a:lnTo>
                <a:lnTo>
                  <a:pt x="2995127" y="4077478"/>
                </a:lnTo>
                <a:lnTo>
                  <a:pt x="6158204" y="4077478"/>
                </a:lnTo>
                <a:lnTo>
                  <a:pt x="6158204" y="2631233"/>
                </a:lnTo>
                <a:lnTo>
                  <a:pt x="4497355" y="2631233"/>
                </a:lnTo>
                <a:lnTo>
                  <a:pt x="4497355" y="1959429"/>
                </a:lnTo>
                <a:lnTo>
                  <a:pt x="3200400" y="1959429"/>
                </a:lnTo>
                <a:lnTo>
                  <a:pt x="3200400" y="0"/>
                </a:lnTo>
                <a:lnTo>
                  <a:pt x="0" y="0"/>
                </a:lnTo>
                <a:cubicBezTo>
                  <a:pt x="3110" y="609600"/>
                  <a:pt x="6221" y="1219200"/>
                  <a:pt x="9331" y="1828800"/>
                </a:cubicBezTo>
                <a:close/>
              </a:path>
            </a:pathLst>
          </a:custGeom>
          <a:solidFill>
            <a:srgbClr val="70AD47">
              <a:alpha val="20000"/>
            </a:srgbClr>
          </a:solidFill>
          <a:ln w="381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ln>
                <a:solidFill>
                  <a:schemeClr val="tx1"/>
                </a:solidFill>
                <a:prstDash val="sysDash"/>
              </a:ln>
              <a:solidFill>
                <a:schemeClr val="tx1"/>
              </a:solidFill>
            </a:endParaRPr>
          </a:p>
        </p:txBody>
      </p:sp>
      <p:sp>
        <p:nvSpPr>
          <p:cNvPr id="71" name="フリーフォーム 70"/>
          <p:cNvSpPr/>
          <p:nvPr/>
        </p:nvSpPr>
        <p:spPr>
          <a:xfrm>
            <a:off x="5515521" y="372749"/>
            <a:ext cx="1840448" cy="5498048"/>
          </a:xfrm>
          <a:custGeom>
            <a:avLst/>
            <a:gdLst>
              <a:gd name="connsiteX0" fmla="*/ 0 w 1840448"/>
              <a:gd name="connsiteY0" fmla="*/ 5498048 h 5498048"/>
              <a:gd name="connsiteX1" fmla="*/ 1840448 w 1840448"/>
              <a:gd name="connsiteY1" fmla="*/ 5498048 h 5498048"/>
              <a:gd name="connsiteX2" fmla="*/ 1840448 w 1840448"/>
              <a:gd name="connsiteY2" fmla="*/ 0 h 5498048"/>
              <a:gd name="connsiteX3" fmla="*/ 17473 w 1840448"/>
              <a:gd name="connsiteY3" fmla="*/ 0 h 5498048"/>
              <a:gd name="connsiteX4" fmla="*/ 17473 w 1840448"/>
              <a:gd name="connsiteY4" fmla="*/ 2504408 h 5498048"/>
              <a:gd name="connsiteX5" fmla="*/ 1432754 w 1840448"/>
              <a:gd name="connsiteY5" fmla="*/ 2504408 h 5498048"/>
              <a:gd name="connsiteX6" fmla="*/ 1421106 w 1840448"/>
              <a:gd name="connsiteY6" fmla="*/ 2591771 h 5498048"/>
              <a:gd name="connsiteX7" fmla="*/ 1421106 w 1840448"/>
              <a:gd name="connsiteY7" fmla="*/ 4339032 h 5498048"/>
              <a:gd name="connsiteX8" fmla="*/ 17473 w 1840448"/>
              <a:gd name="connsiteY8" fmla="*/ 4339032 h 5498048"/>
              <a:gd name="connsiteX9" fmla="*/ 17473 w 1840448"/>
              <a:gd name="connsiteY9" fmla="*/ 5468927 h 549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0448" h="5498048">
                <a:moveTo>
                  <a:pt x="0" y="5498048"/>
                </a:moveTo>
                <a:lnTo>
                  <a:pt x="1840448" y="5498048"/>
                </a:lnTo>
                <a:lnTo>
                  <a:pt x="1840448" y="0"/>
                </a:lnTo>
                <a:lnTo>
                  <a:pt x="17473" y="0"/>
                </a:lnTo>
                <a:lnTo>
                  <a:pt x="17473" y="2504408"/>
                </a:lnTo>
                <a:lnTo>
                  <a:pt x="1432754" y="2504408"/>
                </a:lnTo>
                <a:cubicBezTo>
                  <a:pt x="1426801" y="2593708"/>
                  <a:pt x="1456116" y="2591771"/>
                  <a:pt x="1421106" y="2591771"/>
                </a:cubicBezTo>
                <a:lnTo>
                  <a:pt x="1421106" y="4339032"/>
                </a:lnTo>
                <a:lnTo>
                  <a:pt x="17473" y="4339032"/>
                </a:lnTo>
                <a:lnTo>
                  <a:pt x="17473" y="5468927"/>
                </a:lnTo>
              </a:path>
            </a:pathLst>
          </a:custGeom>
          <a:solidFill>
            <a:srgbClr val="5B9BD5">
              <a:alpha val="20000"/>
            </a:srgbClr>
          </a:solidFill>
          <a:ln w="57150">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フリーフォーム 76"/>
          <p:cNvSpPr/>
          <p:nvPr/>
        </p:nvSpPr>
        <p:spPr>
          <a:xfrm>
            <a:off x="5500688" y="3781425"/>
            <a:ext cx="3998714" cy="2962275"/>
          </a:xfrm>
          <a:custGeom>
            <a:avLst/>
            <a:gdLst>
              <a:gd name="connsiteX0" fmla="*/ 0 w 3998714"/>
              <a:gd name="connsiteY0" fmla="*/ 2181225 h 2962275"/>
              <a:gd name="connsiteX1" fmla="*/ 2185987 w 3998714"/>
              <a:gd name="connsiteY1" fmla="*/ 2181225 h 2962275"/>
              <a:gd name="connsiteX2" fmla="*/ 2185987 w 3998714"/>
              <a:gd name="connsiteY2" fmla="*/ 0 h 2962275"/>
              <a:gd name="connsiteX3" fmla="*/ 3986212 w 3998714"/>
              <a:gd name="connsiteY3" fmla="*/ 0 h 2962275"/>
              <a:gd name="connsiteX4" fmla="*/ 3971925 w 3998714"/>
              <a:gd name="connsiteY4" fmla="*/ 152400 h 2962275"/>
              <a:gd name="connsiteX5" fmla="*/ 3971925 w 3998714"/>
              <a:gd name="connsiteY5" fmla="*/ 2962275 h 2962275"/>
              <a:gd name="connsiteX6" fmla="*/ 19050 w 3998714"/>
              <a:gd name="connsiteY6" fmla="*/ 2962275 h 2962275"/>
              <a:gd name="connsiteX7" fmla="*/ 0 w 3998714"/>
              <a:gd name="connsiteY7" fmla="*/ 2181225 h 296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98714" h="2962275">
                <a:moveTo>
                  <a:pt x="0" y="2181225"/>
                </a:moveTo>
                <a:lnTo>
                  <a:pt x="2185987" y="2181225"/>
                </a:lnTo>
                <a:lnTo>
                  <a:pt x="2185987" y="0"/>
                </a:lnTo>
                <a:lnTo>
                  <a:pt x="3986212" y="0"/>
                </a:lnTo>
                <a:cubicBezTo>
                  <a:pt x="3981336" y="151186"/>
                  <a:pt x="4025491" y="125620"/>
                  <a:pt x="3971925" y="152400"/>
                </a:cubicBezTo>
                <a:lnTo>
                  <a:pt x="3971925" y="2962275"/>
                </a:lnTo>
                <a:lnTo>
                  <a:pt x="19050" y="2962275"/>
                </a:lnTo>
                <a:lnTo>
                  <a:pt x="0" y="2181225"/>
                </a:lnTo>
                <a:close/>
              </a:path>
            </a:pathLst>
          </a:custGeom>
          <a:solidFill>
            <a:srgbClr val="FF0000">
              <a:alpha val="10196"/>
            </a:srgb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5" name="正方形/長方形 14"/>
          <p:cNvSpPr/>
          <p:nvPr/>
        </p:nvSpPr>
        <p:spPr>
          <a:xfrm>
            <a:off x="3791744" y="260648"/>
            <a:ext cx="1708944" cy="2016224"/>
          </a:xfrm>
          <a:prstGeom prst="rect">
            <a:avLst/>
          </a:prstGeom>
          <a:solidFill>
            <a:srgbClr val="7030A0">
              <a:alpha val="10196"/>
            </a:srgbClr>
          </a:solidFill>
          <a:ln w="381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8" name="正方形/長方形 77"/>
          <p:cNvSpPr/>
          <p:nvPr/>
        </p:nvSpPr>
        <p:spPr>
          <a:xfrm>
            <a:off x="2936627" y="4501250"/>
            <a:ext cx="2161175" cy="2240118"/>
          </a:xfrm>
          <a:prstGeom prst="rect">
            <a:avLst/>
          </a:prstGeom>
          <a:solidFill>
            <a:schemeClr val="accent4">
              <a:alpha val="10196"/>
            </a:schemeClr>
          </a:solidFill>
          <a:ln w="38100">
            <a:solidFill>
              <a:schemeClr val="accent4">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9" name="正方形/長方形 78">
            <a:extLst>
              <a:ext uri="{FF2B5EF4-FFF2-40B4-BE49-F238E27FC236}">
                <a16:creationId xmlns:a16="http://schemas.microsoft.com/office/drawing/2014/main" id="{DBA78A03-1570-114B-9FD5-B782F05B2557}"/>
              </a:ext>
            </a:extLst>
          </p:cNvPr>
          <p:cNvSpPr/>
          <p:nvPr/>
        </p:nvSpPr>
        <p:spPr>
          <a:xfrm>
            <a:off x="8400256" y="3486471"/>
            <a:ext cx="1565986"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①走行体制御ブロック</a:t>
            </a:r>
            <a:endParaRPr kumimoji="1" lang="en-US" altLang="ja-JP" sz="1000" b="1" dirty="0">
              <a:solidFill>
                <a:schemeClr val="tx1"/>
              </a:solidFill>
            </a:endParaRPr>
          </a:p>
        </p:txBody>
      </p:sp>
      <p:sp>
        <p:nvSpPr>
          <p:cNvPr id="80" name="正方形/長方形 79">
            <a:extLst>
              <a:ext uri="{FF2B5EF4-FFF2-40B4-BE49-F238E27FC236}">
                <a16:creationId xmlns:a16="http://schemas.microsoft.com/office/drawing/2014/main" id="{DBA78A03-1570-114B-9FD5-B782F05B2557}"/>
              </a:ext>
            </a:extLst>
          </p:cNvPr>
          <p:cNvSpPr/>
          <p:nvPr/>
        </p:nvSpPr>
        <p:spPr>
          <a:xfrm>
            <a:off x="353550" y="2247370"/>
            <a:ext cx="1862998"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③データ通信ブロック</a:t>
            </a:r>
            <a:endParaRPr kumimoji="1" lang="en-US" altLang="ja-JP" sz="1000" b="1" dirty="0">
              <a:solidFill>
                <a:schemeClr val="tx1"/>
              </a:solidFill>
            </a:endParaRPr>
          </a:p>
        </p:txBody>
      </p:sp>
      <p:sp>
        <p:nvSpPr>
          <p:cNvPr id="81" name="正方形/長方形 80">
            <a:extLst>
              <a:ext uri="{FF2B5EF4-FFF2-40B4-BE49-F238E27FC236}">
                <a16:creationId xmlns:a16="http://schemas.microsoft.com/office/drawing/2014/main" id="{DBA78A03-1570-114B-9FD5-B782F05B2557}"/>
              </a:ext>
            </a:extLst>
          </p:cNvPr>
          <p:cNvSpPr/>
          <p:nvPr/>
        </p:nvSpPr>
        <p:spPr>
          <a:xfrm>
            <a:off x="3786045" y="0"/>
            <a:ext cx="2432095"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④画像処理・</a:t>
            </a:r>
            <a:r>
              <a:rPr lang="en-US" altLang="ja-JP" sz="1000" b="1" dirty="0">
                <a:solidFill>
                  <a:schemeClr val="tx1"/>
                </a:solidFill>
              </a:rPr>
              <a:t>Deep Learning</a:t>
            </a:r>
            <a:r>
              <a:rPr lang="ja-JP" altLang="en-US" sz="1000" b="1" dirty="0">
                <a:solidFill>
                  <a:schemeClr val="tx1"/>
                </a:solidFill>
              </a:rPr>
              <a:t>ブロック</a:t>
            </a:r>
            <a:endParaRPr kumimoji="1" lang="en-US" altLang="ja-JP" sz="1000" b="1" dirty="0">
              <a:solidFill>
                <a:schemeClr val="tx1"/>
              </a:solidFill>
            </a:endParaRPr>
          </a:p>
        </p:txBody>
      </p:sp>
      <p:sp>
        <p:nvSpPr>
          <p:cNvPr id="82" name="正方形/長方形 81">
            <a:extLst>
              <a:ext uri="{FF2B5EF4-FFF2-40B4-BE49-F238E27FC236}">
                <a16:creationId xmlns:a16="http://schemas.microsoft.com/office/drawing/2014/main" id="{DBA78A03-1570-114B-9FD5-B782F05B2557}"/>
              </a:ext>
            </a:extLst>
          </p:cNvPr>
          <p:cNvSpPr/>
          <p:nvPr/>
        </p:nvSpPr>
        <p:spPr>
          <a:xfrm>
            <a:off x="7416649" y="1813942"/>
            <a:ext cx="2432095"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⑤経路探索・目標動作決定ブロック</a:t>
            </a:r>
            <a:endParaRPr kumimoji="1" lang="en-US" altLang="ja-JP" sz="1000" b="1" dirty="0">
              <a:solidFill>
                <a:schemeClr val="tx1"/>
              </a:solidFill>
            </a:endParaRPr>
          </a:p>
        </p:txBody>
      </p:sp>
      <p:sp>
        <p:nvSpPr>
          <p:cNvPr id="83" name="正方形/長方形 82">
            <a:extLst>
              <a:ext uri="{FF2B5EF4-FFF2-40B4-BE49-F238E27FC236}">
                <a16:creationId xmlns:a16="http://schemas.microsoft.com/office/drawing/2014/main" id="{DBA78A03-1570-114B-9FD5-B782F05B2557}"/>
              </a:ext>
            </a:extLst>
          </p:cNvPr>
          <p:cNvSpPr/>
          <p:nvPr/>
        </p:nvSpPr>
        <p:spPr>
          <a:xfrm>
            <a:off x="929347" y="4149483"/>
            <a:ext cx="2432095"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②自己位置・ライン推定ブロック</a:t>
            </a:r>
            <a:endParaRPr kumimoji="1" lang="en-US" altLang="ja-JP" sz="1000" b="1" dirty="0">
              <a:solidFill>
                <a:schemeClr val="tx1"/>
              </a:solidFill>
            </a:endParaRPr>
          </a:p>
        </p:txBody>
      </p:sp>
    </p:spTree>
    <p:extLst>
      <p:ext uri="{BB962C8B-B14F-4D97-AF65-F5344CB8AC3E}">
        <p14:creationId xmlns:p14="http://schemas.microsoft.com/office/powerpoint/2010/main" val="40010136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開発環境案</a:t>
            </a:r>
            <a:endParaRPr kumimoji="1" lang="ja-JP" altLang="en-US" dirty="0">
              <a:solidFill>
                <a:schemeClr val="tx1"/>
              </a:solidFill>
            </a:endParaRPr>
          </a:p>
        </p:txBody>
      </p:sp>
      <p:grpSp>
        <p:nvGrpSpPr>
          <p:cNvPr id="2" name="グループ化 1"/>
          <p:cNvGrpSpPr/>
          <p:nvPr/>
        </p:nvGrpSpPr>
        <p:grpSpPr>
          <a:xfrm>
            <a:off x="776386" y="472578"/>
            <a:ext cx="10576198" cy="6385422"/>
            <a:chOff x="776386" y="472578"/>
            <a:chExt cx="10576198" cy="6385422"/>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PWM_GEN</a:t>
              </a: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64" name="正方形/長方形 63">
              <a:extLst>
                <a:ext uri="{FF2B5EF4-FFF2-40B4-BE49-F238E27FC236}">
                  <a16:creationId xmlns:a16="http://schemas.microsoft.com/office/drawing/2014/main" id="{C02DE10B-F676-9C47-A9A0-62B11226428E}"/>
                </a:ext>
              </a:extLst>
            </p:cNvPr>
            <p:cNvSpPr/>
            <p:nvPr/>
          </p:nvSpPr>
          <p:spPr>
            <a:xfrm>
              <a:off x="5962009" y="6043615"/>
              <a:ext cx="866314"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dirty="0">
                  <a:solidFill>
                    <a:schemeClr val="tx1"/>
                  </a:solidFill>
                </a:rPr>
                <a:t>ライン</a:t>
              </a:r>
              <a:endParaRPr kumimoji="1" lang="en-US" altLang="ja-JP" sz="1100" dirty="0">
                <a:solidFill>
                  <a:schemeClr val="tx1"/>
                </a:solidFill>
              </a:endParaRPr>
            </a:p>
            <a:p>
              <a:pPr algn="ctr"/>
              <a:r>
                <a:rPr kumimoji="1" lang="ja-JP" altLang="en-US" sz="1100" dirty="0">
                  <a:solidFill>
                    <a:schemeClr val="tx1"/>
                  </a:solidFill>
                </a:rPr>
                <a:t>トレース</a:t>
              </a:r>
              <a:endParaRPr kumimoji="1" lang="en-US" altLang="ja-JP" sz="1100" dirty="0">
                <a:solidFill>
                  <a:schemeClr val="tx1"/>
                </a:solidFill>
              </a:endParaRPr>
            </a:p>
          </p:txBody>
        </p:sp>
      </p:grpSp>
      <p:sp>
        <p:nvSpPr>
          <p:cNvPr id="3" name="角丸四角形 2"/>
          <p:cNvSpPr/>
          <p:nvPr/>
        </p:nvSpPr>
        <p:spPr>
          <a:xfrm>
            <a:off x="1892510" y="348777"/>
            <a:ext cx="8595978" cy="3278290"/>
          </a:xfrm>
          <a:prstGeom prst="roundRect">
            <a:avLst>
              <a:gd name="adj" fmla="val 4883"/>
            </a:avLst>
          </a:prstGeom>
          <a:solidFill>
            <a:srgbClr val="5B9BD5">
              <a:alpha val="10196"/>
            </a:srgbClr>
          </a:solidFill>
          <a:ln w="381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r"/>
            <a:r>
              <a:rPr kumimoji="1" lang="en-US" altLang="ja-JP" b="1" dirty="0">
                <a:solidFill>
                  <a:schemeClr val="tx1"/>
                </a:solidFill>
              </a:rPr>
              <a:t>Python</a:t>
            </a:r>
          </a:p>
          <a:p>
            <a:pPr algn="r"/>
            <a:r>
              <a:rPr lang="en-US" altLang="ja-JP" b="1" dirty="0">
                <a:solidFill>
                  <a:schemeClr val="tx1"/>
                </a:solidFill>
              </a:rPr>
              <a:t>(Anaconda</a:t>
            </a:r>
          </a:p>
          <a:p>
            <a:pPr algn="r"/>
            <a:r>
              <a:rPr lang="en-US" altLang="ja-JP" b="1" dirty="0" err="1">
                <a:solidFill>
                  <a:schemeClr val="tx1"/>
                </a:solidFill>
              </a:rPr>
              <a:t>Jupyter</a:t>
            </a:r>
            <a:r>
              <a:rPr lang="en-US" altLang="ja-JP" b="1" dirty="0">
                <a:solidFill>
                  <a:schemeClr val="tx1"/>
                </a:solidFill>
              </a:rPr>
              <a:t> notebook)</a:t>
            </a:r>
            <a:endParaRPr kumimoji="1" lang="ja-JP" altLang="en-US" b="1" dirty="0" err="1">
              <a:solidFill>
                <a:schemeClr val="tx1"/>
              </a:solidFill>
            </a:endParaRPr>
          </a:p>
        </p:txBody>
      </p:sp>
      <p:sp>
        <p:nvSpPr>
          <p:cNvPr id="62" name="角丸四角形 61"/>
          <p:cNvSpPr/>
          <p:nvPr/>
        </p:nvSpPr>
        <p:spPr>
          <a:xfrm>
            <a:off x="7543312" y="3789038"/>
            <a:ext cx="1983368" cy="2987963"/>
          </a:xfrm>
          <a:prstGeom prst="roundRect">
            <a:avLst>
              <a:gd name="adj" fmla="val 4883"/>
            </a:avLst>
          </a:prstGeom>
          <a:solidFill>
            <a:srgbClr val="FF0000">
              <a:alpha val="10196"/>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b="1" dirty="0" err="1">
                <a:solidFill>
                  <a:schemeClr val="tx1"/>
                </a:solidFill>
              </a:rPr>
              <a:t>Matlab</a:t>
            </a:r>
            <a:r>
              <a:rPr kumimoji="1" lang="en-US" altLang="ja-JP" b="1" dirty="0">
                <a:solidFill>
                  <a:schemeClr val="tx1"/>
                </a:solidFill>
              </a:rPr>
              <a:t> Simulink</a:t>
            </a:r>
            <a:endParaRPr kumimoji="1" lang="ja-JP" altLang="en-US" b="1" dirty="0" err="1">
              <a:solidFill>
                <a:schemeClr val="tx1"/>
              </a:solidFill>
            </a:endParaRPr>
          </a:p>
        </p:txBody>
      </p:sp>
      <p:sp>
        <p:nvSpPr>
          <p:cNvPr id="66" name="角丸四角形 65"/>
          <p:cNvSpPr/>
          <p:nvPr/>
        </p:nvSpPr>
        <p:spPr>
          <a:xfrm>
            <a:off x="9552384" y="4149080"/>
            <a:ext cx="1089099" cy="2627921"/>
          </a:xfrm>
          <a:prstGeom prst="roundRect">
            <a:avLst>
              <a:gd name="adj" fmla="val 4883"/>
            </a:avLst>
          </a:prstGeom>
          <a:solidFill>
            <a:schemeClr val="accent6">
              <a:alpha val="10196"/>
            </a:schemeClr>
          </a:solidFill>
          <a:ln w="38100">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b="1" dirty="0">
                <a:solidFill>
                  <a:schemeClr val="tx1"/>
                </a:solidFill>
              </a:rPr>
              <a:t>C++</a:t>
            </a:r>
            <a:endParaRPr kumimoji="1" lang="ja-JP" altLang="en-US" b="1" dirty="0" err="1">
              <a:solidFill>
                <a:schemeClr val="tx1"/>
              </a:solidFill>
            </a:endParaRPr>
          </a:p>
        </p:txBody>
      </p:sp>
      <p:sp>
        <p:nvSpPr>
          <p:cNvPr id="68" name="角丸四角形 67"/>
          <p:cNvSpPr/>
          <p:nvPr/>
        </p:nvSpPr>
        <p:spPr>
          <a:xfrm>
            <a:off x="2936627" y="3883957"/>
            <a:ext cx="4311501" cy="2893044"/>
          </a:xfrm>
          <a:prstGeom prst="roundRect">
            <a:avLst>
              <a:gd name="adj" fmla="val 4883"/>
            </a:avLst>
          </a:prstGeom>
          <a:solidFill>
            <a:schemeClr val="accent6">
              <a:alpha val="10196"/>
            </a:schemeClr>
          </a:solidFill>
          <a:ln w="38100">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b="1" dirty="0">
                <a:solidFill>
                  <a:schemeClr val="tx1"/>
                </a:solidFill>
              </a:rPr>
              <a:t>C++</a:t>
            </a:r>
            <a:endParaRPr kumimoji="1" lang="ja-JP" altLang="en-US" b="1" dirty="0" err="1">
              <a:solidFill>
                <a:schemeClr val="tx1"/>
              </a:solidFill>
            </a:endParaRPr>
          </a:p>
        </p:txBody>
      </p:sp>
      <p:sp>
        <p:nvSpPr>
          <p:cNvPr id="65" name="角丸四角形 64"/>
          <p:cNvSpPr/>
          <p:nvPr/>
        </p:nvSpPr>
        <p:spPr>
          <a:xfrm>
            <a:off x="5447929" y="5877272"/>
            <a:ext cx="2016224" cy="774923"/>
          </a:xfrm>
          <a:prstGeom prst="roundRect">
            <a:avLst>
              <a:gd name="adj" fmla="val 4883"/>
            </a:avLst>
          </a:prstGeom>
          <a:solidFill>
            <a:srgbClr val="FF0000">
              <a:alpha val="10196"/>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b="1" dirty="0" err="1">
                <a:solidFill>
                  <a:schemeClr val="tx1"/>
                </a:solidFill>
              </a:rPr>
              <a:t>Matlab</a:t>
            </a:r>
            <a:r>
              <a:rPr kumimoji="1" lang="en-US" altLang="ja-JP" b="1" dirty="0">
                <a:solidFill>
                  <a:schemeClr val="tx1"/>
                </a:solidFill>
              </a:rPr>
              <a:t> Simulink</a:t>
            </a:r>
            <a:endParaRPr kumimoji="1" lang="ja-JP" altLang="en-US" b="1" dirty="0" err="1">
              <a:solidFill>
                <a:schemeClr val="tx1"/>
              </a:solidFill>
            </a:endParaRPr>
          </a:p>
        </p:txBody>
      </p:sp>
    </p:spTree>
    <p:extLst>
      <p:ext uri="{BB962C8B-B14F-4D97-AF65-F5344CB8AC3E}">
        <p14:creationId xmlns:p14="http://schemas.microsoft.com/office/powerpoint/2010/main" val="41148523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基本機能一覧</a:t>
            </a:r>
            <a:endParaRPr kumimoji="1" lang="ja-JP" altLang="en-US" dirty="0">
              <a:solidFill>
                <a:schemeClr val="tx1"/>
              </a:solidFill>
            </a:endParaRPr>
          </a:p>
        </p:txBody>
      </p:sp>
      <p:graphicFrame>
        <p:nvGraphicFramePr>
          <p:cNvPr id="5" name="表 4">
            <a:extLst>
              <a:ext uri="{FF2B5EF4-FFF2-40B4-BE49-F238E27FC236}">
                <a16:creationId xmlns:a16="http://schemas.microsoft.com/office/drawing/2014/main" id="{0E2B4397-DE00-FF4D-A850-1A95542DDFB6}"/>
              </a:ext>
            </a:extLst>
          </p:cNvPr>
          <p:cNvGraphicFramePr>
            <a:graphicFrameLocks noGrp="1"/>
          </p:cNvGraphicFramePr>
          <p:nvPr>
            <p:extLst>
              <p:ext uri="{D42A27DB-BD31-4B8C-83A1-F6EECF244321}">
                <p14:modId xmlns:p14="http://schemas.microsoft.com/office/powerpoint/2010/main" val="4167236316"/>
              </p:ext>
            </p:extLst>
          </p:nvPr>
        </p:nvGraphicFramePr>
        <p:xfrm>
          <a:off x="1271464" y="620687"/>
          <a:ext cx="8496944" cy="5976660"/>
        </p:xfrm>
        <a:graphic>
          <a:graphicData uri="http://schemas.openxmlformats.org/drawingml/2006/table">
            <a:tbl>
              <a:tblPr firstRow="1" bandRow="1">
                <a:tableStyleId>{5940675A-B579-460E-94D1-54222C63F5DA}</a:tableStyleId>
              </a:tblPr>
              <a:tblGrid>
                <a:gridCol w="7200800">
                  <a:extLst>
                    <a:ext uri="{9D8B030D-6E8A-4147-A177-3AD203B41FA5}">
                      <a16:colId xmlns:a16="http://schemas.microsoft.com/office/drawing/2014/main" val="272689822"/>
                    </a:ext>
                  </a:extLst>
                </a:gridCol>
                <a:gridCol w="1296144">
                  <a:extLst>
                    <a:ext uri="{9D8B030D-6E8A-4147-A177-3AD203B41FA5}">
                      <a16:colId xmlns:a16="http://schemas.microsoft.com/office/drawing/2014/main" val="2242984050"/>
                    </a:ext>
                  </a:extLst>
                </a:gridCol>
              </a:tblGrid>
              <a:tr h="498055">
                <a:tc>
                  <a:txBody>
                    <a:bodyPr/>
                    <a:lstStyle/>
                    <a:p>
                      <a:pPr algn="ctr"/>
                      <a:r>
                        <a:rPr kumimoji="1" lang="ja-JP" altLang="en-US" sz="1400">
                          <a:latin typeface="+mn-ea"/>
                          <a:ea typeface="+mn-ea"/>
                        </a:rPr>
                        <a:t>基本機能</a:t>
                      </a:r>
                    </a:p>
                  </a:txBody>
                  <a:tcPr anchor="ctr"/>
                </a:tc>
                <a:tc>
                  <a:txBody>
                    <a:bodyPr/>
                    <a:lstStyle/>
                    <a:p>
                      <a:pPr algn="ctr"/>
                      <a:endParaRPr kumimoji="1" lang="ja-JP" altLang="en-US" sz="1400">
                        <a:latin typeface="+mn-ea"/>
                        <a:ea typeface="+mn-ea"/>
                      </a:endParaRPr>
                    </a:p>
                  </a:txBody>
                  <a:tcPr anchor="ctr"/>
                </a:tc>
                <a:extLst>
                  <a:ext uri="{0D108BD9-81ED-4DB2-BD59-A6C34878D82A}">
                    <a16:rowId xmlns:a16="http://schemas.microsoft.com/office/drawing/2014/main" val="2183563993"/>
                  </a:ext>
                </a:extLst>
              </a:tr>
              <a:tr h="498055">
                <a:tc>
                  <a:txBody>
                    <a:bodyPr/>
                    <a:lstStyle/>
                    <a:p>
                      <a:r>
                        <a:rPr lang="ja-JP" altLang="en-US" sz="1400">
                          <a:solidFill>
                            <a:schemeClr val="tx1"/>
                          </a:solidFill>
                        </a:rPr>
                        <a:t>走行する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842495532"/>
                  </a:ext>
                </a:extLst>
              </a:tr>
              <a:tr h="498055">
                <a:tc>
                  <a:txBody>
                    <a:bodyPr/>
                    <a:lstStyle/>
                    <a:p>
                      <a:r>
                        <a:rPr lang="ja-JP" altLang="en-US" sz="1400">
                          <a:solidFill>
                            <a:schemeClr val="tx1"/>
                          </a:solidFill>
                        </a:rPr>
                        <a:t>ラインをトレースする</a:t>
                      </a:r>
                      <a:endParaRPr lang="ja-JP" altLang="en-US" sz="1400">
                        <a:latin typeface="+mn-ea"/>
                        <a:ea typeface="+mn-ea"/>
                      </a:endParaRPr>
                    </a:p>
                  </a:txBody>
                  <a:tcPr anchor="ctr"/>
                </a:tc>
                <a:tc>
                  <a:txBody>
                    <a:bodyPr/>
                    <a:lstStyle/>
                    <a:p>
                      <a:endParaRPr lang="ja-JP" altLang="en-US" sz="1400">
                        <a:latin typeface="+mn-ea"/>
                        <a:ea typeface="+mn-ea"/>
                      </a:endParaRPr>
                    </a:p>
                  </a:txBody>
                  <a:tcPr anchor="ctr"/>
                </a:tc>
                <a:extLst>
                  <a:ext uri="{0D108BD9-81ED-4DB2-BD59-A6C34878D82A}">
                    <a16:rowId xmlns:a16="http://schemas.microsoft.com/office/drawing/2014/main" val="54760614"/>
                  </a:ext>
                </a:extLst>
              </a:tr>
              <a:tr h="498055">
                <a:tc>
                  <a:txBody>
                    <a:bodyPr/>
                    <a:lstStyle/>
                    <a:p>
                      <a:pPr algn="l"/>
                      <a:r>
                        <a:rPr lang="ja-JP" altLang="en-US" sz="1400">
                          <a:solidFill>
                            <a:schemeClr val="tx1"/>
                          </a:solidFill>
                        </a:rPr>
                        <a:t>青色ラインを推定する</a:t>
                      </a:r>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extLst>
                  <a:ext uri="{0D108BD9-81ED-4DB2-BD59-A6C34878D82A}">
                    <a16:rowId xmlns:a16="http://schemas.microsoft.com/office/drawing/2014/main" val="3633525649"/>
                  </a:ext>
                </a:extLst>
              </a:tr>
              <a:tr h="498055">
                <a:tc>
                  <a:txBody>
                    <a:bodyPr/>
                    <a:lstStyle/>
                    <a:p>
                      <a:r>
                        <a:rPr lang="ja-JP" altLang="en-US" sz="1400">
                          <a:solidFill>
                            <a:schemeClr val="tx1"/>
                          </a:solidFill>
                        </a:rPr>
                        <a:t>自己位置を推定する</a:t>
                      </a:r>
                      <a:endParaRPr lang="ja-JP" altLang="en-US" sz="1400">
                        <a:latin typeface="+mn-ea"/>
                        <a:ea typeface="+mn-ea"/>
                      </a:endParaRPr>
                    </a:p>
                  </a:txBody>
                  <a:tcPr anchor="ctr"/>
                </a:tc>
                <a:tc>
                  <a:txBody>
                    <a:bodyPr/>
                    <a:lstStyle/>
                    <a:p>
                      <a:endParaRPr lang="ja-JP" altLang="en-US" sz="1400">
                        <a:latin typeface="+mn-ea"/>
                        <a:ea typeface="+mn-ea"/>
                      </a:endParaRPr>
                    </a:p>
                  </a:txBody>
                  <a:tcPr anchor="ctr"/>
                </a:tc>
                <a:extLst>
                  <a:ext uri="{0D108BD9-81ED-4DB2-BD59-A6C34878D82A}">
                    <a16:rowId xmlns:a16="http://schemas.microsoft.com/office/drawing/2014/main" val="1317954445"/>
                  </a:ext>
                </a:extLst>
              </a:tr>
              <a:tr h="4980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schemeClr val="tx1"/>
                          </a:solidFill>
                        </a:rPr>
                        <a:t>コースに復帰する</a:t>
                      </a:r>
                      <a:endParaRPr kumimoji="1" lang="en-US" altLang="ja-JP" sz="1400"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extLst>
                  <a:ext uri="{0D108BD9-81ED-4DB2-BD59-A6C34878D82A}">
                    <a16:rowId xmlns:a16="http://schemas.microsoft.com/office/drawing/2014/main" val="4092169099"/>
                  </a:ext>
                </a:extLst>
              </a:tr>
              <a:tr h="498055">
                <a:tc>
                  <a:txBody>
                    <a:bodyPr/>
                    <a:lstStyle/>
                    <a:p>
                      <a:r>
                        <a:rPr lang="ja-JP" altLang="en-US" sz="1400">
                          <a:solidFill>
                            <a:schemeClr val="tx1"/>
                          </a:solidFill>
                        </a:rPr>
                        <a:t>数字カードの数字を推定する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390281471"/>
                  </a:ext>
                </a:extLst>
              </a:tr>
              <a:tr h="498055">
                <a:tc>
                  <a:txBody>
                    <a:bodyPr/>
                    <a:lstStyle/>
                    <a:p>
                      <a:r>
                        <a:rPr lang="ja-JP" altLang="en-US" sz="1400">
                          <a:solidFill>
                            <a:schemeClr val="tx1"/>
                          </a:solidFill>
                        </a:rPr>
                        <a:t>ブロックが配置されたカラーサークルの位置とブロックの色を推定する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836846688"/>
                  </a:ext>
                </a:extLst>
              </a:tr>
              <a:tr h="498055">
                <a:tc>
                  <a:txBody>
                    <a:bodyPr/>
                    <a:lstStyle/>
                    <a:p>
                      <a:r>
                        <a:rPr lang="ja-JP" altLang="en-US" sz="1400">
                          <a:solidFill>
                            <a:schemeClr val="tx1"/>
                          </a:solidFill>
                        </a:rPr>
                        <a:t>各交点サークルに置かれたブロックの色を推定する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284702842"/>
                  </a:ext>
                </a:extLst>
              </a:tr>
              <a:tr h="498055">
                <a:tc>
                  <a:txBody>
                    <a:bodyPr/>
                    <a:lstStyle/>
                    <a:p>
                      <a:r>
                        <a:rPr lang="ja-JP" altLang="en-US" sz="1400">
                          <a:solidFill>
                            <a:schemeClr val="tx1"/>
                          </a:solidFill>
                        </a:rPr>
                        <a:t>運搬経路を探索する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792358313"/>
                  </a:ext>
                </a:extLst>
              </a:tr>
              <a:tr h="498055">
                <a:tc>
                  <a:txBody>
                    <a:bodyPr/>
                    <a:lstStyle/>
                    <a:p>
                      <a:r>
                        <a:rPr lang="ja-JP" altLang="en-US" sz="1400">
                          <a:solidFill>
                            <a:schemeClr val="tx1"/>
                          </a:solidFill>
                        </a:rPr>
                        <a:t>ブロックを運ぶ</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44597821"/>
                  </a:ext>
                </a:extLst>
              </a:tr>
              <a:tr h="498055">
                <a:tc>
                  <a:txBody>
                    <a:bodyPr/>
                    <a:lstStyle/>
                    <a:p>
                      <a:r>
                        <a:rPr kumimoji="1" lang="ja-JP" altLang="en-US" sz="1400">
                          <a:latin typeface="+mn-ea"/>
                          <a:ea typeface="+mn-ea"/>
                        </a:rPr>
                        <a:t>情報を送受信する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84923853"/>
                  </a:ext>
                </a:extLst>
              </a:tr>
            </a:tbl>
          </a:graphicData>
        </a:graphic>
      </p:graphicFrame>
    </p:spTree>
    <p:extLst>
      <p:ext uri="{BB962C8B-B14F-4D97-AF65-F5344CB8AC3E}">
        <p14:creationId xmlns:p14="http://schemas.microsoft.com/office/powerpoint/2010/main" val="17291423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機能を洗い出す「走行する」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1613678792"/>
              </p:ext>
            </p:extLst>
          </p:nvPr>
        </p:nvGraphicFramePr>
        <p:xfrm>
          <a:off x="551384" y="1628800"/>
          <a:ext cx="10059535" cy="3261360"/>
        </p:xfrm>
        <a:graphic>
          <a:graphicData uri="http://schemas.openxmlformats.org/drawingml/2006/table">
            <a:tbl>
              <a:tblPr firstRow="1" bandRow="1">
                <a:tableStyleId>{5940675A-B579-460E-94D1-54222C63F5DA}</a:tableStyleId>
              </a:tblPr>
              <a:tblGrid>
                <a:gridCol w="4946968">
                  <a:extLst>
                    <a:ext uri="{9D8B030D-6E8A-4147-A177-3AD203B41FA5}">
                      <a16:colId xmlns:a16="http://schemas.microsoft.com/office/drawing/2014/main" val="3785133965"/>
                    </a:ext>
                  </a:extLst>
                </a:gridCol>
                <a:gridCol w="2880320">
                  <a:extLst>
                    <a:ext uri="{9D8B030D-6E8A-4147-A177-3AD203B41FA5}">
                      <a16:colId xmlns:a16="http://schemas.microsoft.com/office/drawing/2014/main" val="320256873"/>
                    </a:ext>
                  </a:extLst>
                </a:gridCol>
                <a:gridCol w="2232247">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pPr algn="l"/>
                      <a:r>
                        <a:rPr kumimoji="1" lang="ja-JP" altLang="en-US" sz="1400">
                          <a:latin typeface="+mn-ea"/>
                          <a:ea typeface="+mn-ea"/>
                        </a:rPr>
                        <a:t>目標加速度と目標ヨーレートからモーター</a:t>
                      </a:r>
                      <a:r>
                        <a:rPr kumimoji="1" lang="en-US" altLang="ja-JP" sz="1400" dirty="0">
                          <a:latin typeface="+mn-ea"/>
                          <a:ea typeface="+mn-ea"/>
                        </a:rPr>
                        <a:t>PWM</a:t>
                      </a:r>
                      <a:r>
                        <a:rPr kumimoji="1" lang="ja-JP" altLang="en-US" sz="1400">
                          <a:latin typeface="+mn-ea"/>
                          <a:ea typeface="+mn-ea"/>
                        </a:rPr>
                        <a:t>値を決める</a:t>
                      </a:r>
                    </a:p>
                  </a:txBody>
                  <a:tcPr anchor="ctr"/>
                </a:tc>
                <a:tc>
                  <a:txBody>
                    <a:bodyPr/>
                    <a:lstStyle/>
                    <a:p>
                      <a:pPr algn="l"/>
                      <a:endParaRPr kumimoji="1" lang="ja-JP" altLang="en-US" sz="1400" dirty="0">
                        <a:latin typeface="+mn-ea"/>
                        <a:ea typeface="+mn-ea"/>
                      </a:endParaRPr>
                    </a:p>
                  </a:txBody>
                  <a:tcPr anchor="ctr"/>
                </a:tc>
                <a:tc>
                  <a:txBody>
                    <a:bodyPr/>
                    <a:lstStyle/>
                    <a:p>
                      <a:pPr algn="l"/>
                      <a:r>
                        <a:rPr lang="en-US" altLang="ja-JP" sz="1400" dirty="0">
                          <a:hlinkClick r:id="rId3"/>
                        </a:rPr>
                        <a:t>https://kaoruota.atlassian.net/browse/KP-146</a:t>
                      </a:r>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pPr algn="l"/>
                      <a:r>
                        <a:rPr kumimoji="1" lang="ja-JP" altLang="en-US" sz="1400">
                          <a:latin typeface="+mn-ea"/>
                          <a:ea typeface="+mn-ea"/>
                        </a:rPr>
                        <a:t>走行体のブレを抑える</a:t>
                      </a:r>
                      <a:endParaRPr kumimoji="1" lang="en-US" altLang="ja-JP" sz="1400" dirty="0">
                        <a:latin typeface="+mn-ea"/>
                        <a:ea typeface="+mn-ea"/>
                      </a:endParaRPr>
                    </a:p>
                  </a:txBody>
                  <a:tcPr anchor="ctr"/>
                </a:tc>
                <a:tc>
                  <a:txBody>
                    <a:bodyPr/>
                    <a:lstStyle/>
                    <a:p>
                      <a:pPr algn="l"/>
                      <a:r>
                        <a:rPr kumimoji="1" lang="ja-JP" altLang="en-US" sz="1400">
                          <a:latin typeface="+mn-ea"/>
                          <a:ea typeface="+mn-ea"/>
                        </a:rPr>
                        <a:t>一次フィルタで</a:t>
                      </a:r>
                      <a:r>
                        <a:rPr kumimoji="1" lang="en-US" altLang="ja-JP" sz="1400" dirty="0">
                          <a:latin typeface="+mn-ea"/>
                          <a:ea typeface="+mn-ea"/>
                        </a:rPr>
                        <a:t>PWM</a:t>
                      </a:r>
                      <a:r>
                        <a:rPr kumimoji="1" lang="ja-JP" altLang="en-US" sz="1400">
                          <a:latin typeface="+mn-ea"/>
                          <a:ea typeface="+mn-ea"/>
                        </a:rPr>
                        <a:t>の変化をなまらす</a:t>
                      </a:r>
                      <a:endParaRPr kumimoji="1" lang="ja-JP" altLang="en-US" sz="1400" dirty="0">
                        <a:latin typeface="+mn-ea"/>
                        <a:ea typeface="+mn-ea"/>
                      </a:endParaRPr>
                    </a:p>
                  </a:txBody>
                  <a:tcPr anchor="ctr"/>
                </a:tc>
                <a:tc>
                  <a:txBody>
                    <a:bodyPr/>
                    <a:lstStyle/>
                    <a:p>
                      <a:pPr algn="l"/>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pPr algn="l"/>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algn="l"/>
                      <a:endParaRPr kumimoji="1" lang="ja-JP" altLang="en-US" sz="1400">
                        <a:latin typeface="+mn-ea"/>
                        <a:ea typeface="+mn-ea"/>
                      </a:endParaRPr>
                    </a:p>
                  </a:txBody>
                  <a:tcPr anchor="ctr"/>
                </a:tc>
                <a:tc>
                  <a:txBody>
                    <a:bodyPr/>
                    <a:lstStyle/>
                    <a:p>
                      <a:pPr algn="l"/>
                      <a:endParaRPr kumimoji="1" lang="ja-JP" altLang="en-US" sz="1400">
                        <a:latin typeface="+mn-ea"/>
                        <a:ea typeface="+mn-ea"/>
                      </a:endParaRPr>
                    </a:p>
                  </a:txBody>
                  <a:tcPr anchor="ctr"/>
                </a:tc>
                <a:tc>
                  <a:txBody>
                    <a:bodyPr/>
                    <a:lstStyle/>
                    <a:p>
                      <a:pPr algn="l"/>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pPr algn="l"/>
                      <a:endParaRPr kumimoji="1" lang="ja-JP" altLang="en-US" sz="1400">
                        <a:latin typeface="+mn-ea"/>
                        <a:ea typeface="+mn-ea"/>
                      </a:endParaRPr>
                    </a:p>
                  </a:txBody>
                  <a:tcPr anchor="ctr"/>
                </a:tc>
                <a:tc>
                  <a:txBody>
                    <a:bodyPr/>
                    <a:lstStyle/>
                    <a:p>
                      <a:pPr algn="l"/>
                      <a:endParaRPr kumimoji="1" lang="ja-JP" altLang="en-US" sz="1400">
                        <a:latin typeface="+mn-ea"/>
                        <a:ea typeface="+mn-ea"/>
                      </a:endParaRPr>
                    </a:p>
                  </a:txBody>
                  <a:tcPr anchor="ctr"/>
                </a:tc>
                <a:tc>
                  <a:txBody>
                    <a:bodyPr/>
                    <a:lstStyle/>
                    <a:p>
                      <a:pPr algn="l"/>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上位機能：走行する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303912" y="484847"/>
            <a:ext cx="439248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非機能要求：電池容量によらず一定速度</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AA5D4D4D-3C0D-9B42-A52E-A861CFB7D837}"/>
              </a:ext>
            </a:extLst>
          </p:cNvPr>
          <p:cNvSpPr/>
          <p:nvPr/>
        </p:nvSpPr>
        <p:spPr>
          <a:xfrm>
            <a:off x="5336941" y="1060911"/>
            <a:ext cx="439248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非機能要求：キビキビ動く</a:t>
            </a:r>
            <a:endParaRPr kumimoji="1" lang="ja-JP" altLang="en-US" dirty="0" err="1">
              <a:solidFill>
                <a:schemeClr val="tx1"/>
              </a:solidFill>
            </a:endParaRPr>
          </a:p>
        </p:txBody>
      </p:sp>
    </p:spTree>
    <p:extLst>
      <p:ext uri="{BB962C8B-B14F-4D97-AF65-F5344CB8AC3E}">
        <p14:creationId xmlns:p14="http://schemas.microsoft.com/office/powerpoint/2010/main" val="13698801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機能の洗い出し「ラインをトレースする」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1937661845"/>
              </p:ext>
            </p:extLst>
          </p:nvPr>
        </p:nvGraphicFramePr>
        <p:xfrm>
          <a:off x="695400" y="1628800"/>
          <a:ext cx="10801200" cy="422656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680520">
                  <a:extLst>
                    <a:ext uri="{9D8B030D-6E8A-4147-A177-3AD203B41FA5}">
                      <a16:colId xmlns:a16="http://schemas.microsoft.com/office/drawing/2014/main" val="320256873"/>
                    </a:ext>
                  </a:extLst>
                </a:gridCol>
                <a:gridCol w="2520280">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ラインを推定する</a:t>
                      </a:r>
                    </a:p>
                  </a:txBody>
                  <a:tcPr anchor="ctr"/>
                </a:tc>
                <a:tc>
                  <a:txBody>
                    <a:bodyPr/>
                    <a:lstStyle/>
                    <a:p>
                      <a:pPr algn="l"/>
                      <a:r>
                        <a:rPr kumimoji="1" lang="en-US" altLang="ja-JP" sz="1400" dirty="0">
                          <a:latin typeface="+mn-ea"/>
                          <a:ea typeface="+mn-ea"/>
                        </a:rPr>
                        <a:t>RGB</a:t>
                      </a:r>
                      <a:r>
                        <a:rPr kumimoji="1" lang="ja-JP" altLang="en-US" sz="1400">
                          <a:latin typeface="+mn-ea"/>
                          <a:ea typeface="+mn-ea"/>
                        </a:rPr>
                        <a:t>を正規化する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pPr algn="ctr"/>
                      <a:r>
                        <a:rPr kumimoji="1" lang="ja-JP" altLang="en-US" sz="1400">
                          <a:latin typeface="+mn-ea"/>
                          <a:ea typeface="+mn-ea"/>
                        </a:rPr>
                        <a:t>↑</a:t>
                      </a:r>
                      <a:endParaRPr kumimoji="1" lang="en-US" altLang="ja-JP" sz="1400" dirty="0">
                        <a:latin typeface="+mn-ea"/>
                        <a:ea typeface="+mn-ea"/>
                      </a:endParaRPr>
                    </a:p>
                  </a:txBody>
                  <a:tcPr anchor="ctr"/>
                </a:tc>
                <a:tc>
                  <a:txBody>
                    <a:bodyPr/>
                    <a:lstStyle/>
                    <a:p>
                      <a:pPr algn="l"/>
                      <a:r>
                        <a:rPr kumimoji="1" lang="en-US" altLang="ja-JP" sz="1400" dirty="0">
                          <a:latin typeface="+mn-ea"/>
                          <a:ea typeface="+mn-ea"/>
                        </a:rPr>
                        <a:t>RGB</a:t>
                      </a:r>
                      <a:r>
                        <a:rPr kumimoji="1" lang="ja-JP" altLang="en-US" sz="1400">
                          <a:latin typeface="+mn-ea"/>
                          <a:ea typeface="+mn-ea"/>
                        </a:rPr>
                        <a:t>を</a:t>
                      </a:r>
                      <a:r>
                        <a:rPr kumimoji="1" lang="en-US" altLang="ja-JP" sz="1400" dirty="0">
                          <a:latin typeface="+mn-ea"/>
                          <a:ea typeface="+mn-ea"/>
                        </a:rPr>
                        <a:t>HSV</a:t>
                      </a:r>
                      <a:r>
                        <a:rPr kumimoji="1" lang="ja-JP" altLang="en-US" sz="1400">
                          <a:latin typeface="+mn-ea"/>
                          <a:ea typeface="+mn-ea"/>
                        </a:rPr>
                        <a:t>に変換する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a:t>
                      </a:r>
                      <a:endParaRPr kumimoji="1" lang="en-US" altLang="ja-JP" sz="1400" dirty="0">
                        <a:latin typeface="+mn-ea"/>
                        <a:ea typeface="+mn-ea"/>
                      </a:endParaRPr>
                    </a:p>
                    <a:p>
                      <a:pPr algn="ctr"/>
                      <a:endParaRPr kumimoji="1" lang="en-US" altLang="ja-JP" sz="1400"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n-ea"/>
                          <a:ea typeface="+mn-ea"/>
                        </a:rPr>
                        <a:t>HSV</a:t>
                      </a:r>
                      <a:r>
                        <a:rPr kumimoji="1" lang="ja-JP" altLang="en-US" sz="1400">
                          <a:latin typeface="+mn-ea"/>
                          <a:ea typeface="+mn-ea"/>
                        </a:rPr>
                        <a:t>の輝度情報からラインを推定する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91653580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a:t>
                      </a:r>
                      <a:endParaRPr kumimoji="1" lang="en-US" altLang="ja-JP" sz="1400" dirty="0">
                        <a:latin typeface="+mn-ea"/>
                        <a:ea typeface="+mn-ea"/>
                      </a:endParaRPr>
                    </a:p>
                  </a:txBody>
                  <a:tcPr anchor="ctr"/>
                </a:tc>
                <a:tc>
                  <a:txBody>
                    <a:bodyPr/>
                    <a:lstStyle/>
                    <a:p>
                      <a:pPr algn="l"/>
                      <a:r>
                        <a:rPr kumimoji="1" lang="ja-JP" altLang="en-US" sz="1400" dirty="0">
                          <a:latin typeface="+mn-ea"/>
                          <a:ea typeface="+mn-ea"/>
                        </a:rPr>
                        <a:t>カラーセンサーを垂直に保つ</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a:t>
                      </a:r>
                      <a:endParaRPr kumimoji="1" lang="en-US" altLang="ja-JP" sz="1400" dirty="0">
                        <a:latin typeface="+mn-ea"/>
                        <a:ea typeface="+mn-ea"/>
                      </a:endParaRPr>
                    </a:p>
                  </a:txBody>
                  <a:tcPr anchor="ctr"/>
                </a:tc>
                <a:tc>
                  <a:txBody>
                    <a:bodyPr/>
                    <a:lstStyle/>
                    <a:p>
                      <a:r>
                        <a:rPr kumimoji="1" lang="ja-JP" altLang="en-US" sz="1400">
                          <a:latin typeface="+mn-ea"/>
                          <a:ea typeface="+mn-ea"/>
                        </a:rPr>
                        <a:t>外乱の影響を抑える</a:t>
                      </a:r>
                      <a:r>
                        <a:rPr kumimoji="1" lang="en-US" altLang="ja-JP" sz="1400" dirty="0">
                          <a:latin typeface="+mn-ea"/>
                          <a:ea typeface="+mn-ea"/>
                        </a:rPr>
                        <a:t>(</a:t>
                      </a:r>
                      <a:r>
                        <a:rPr kumimoji="1" lang="ja-JP" altLang="en-US" sz="1400">
                          <a:latin typeface="+mn-ea"/>
                          <a:ea typeface="+mn-ea"/>
                        </a:rPr>
                        <a:t>フィルタ</a:t>
                      </a:r>
                      <a:r>
                        <a:rPr kumimoji="1" lang="en-US" altLang="ja-JP" sz="1400" dirty="0">
                          <a:latin typeface="+mn-ea"/>
                          <a:ea typeface="+mn-ea"/>
                        </a:rPr>
                        <a:t>)</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206768008"/>
                  </a:ext>
                </a:extLst>
              </a:tr>
              <a:tr h="370840">
                <a:tc>
                  <a:txBody>
                    <a:bodyPr/>
                    <a:lstStyle/>
                    <a:p>
                      <a:r>
                        <a:rPr kumimoji="1" lang="ja-JP" altLang="en-US" sz="1400">
                          <a:latin typeface="+mn-ea"/>
                          <a:ea typeface="+mn-ea"/>
                        </a:rPr>
                        <a:t>目標ヨーレートを決定する</a:t>
                      </a:r>
                    </a:p>
                  </a:txBody>
                  <a:tcPr anchor="ctr"/>
                </a:tc>
                <a:tc>
                  <a:txBody>
                    <a:bodyPr/>
                    <a:lstStyle/>
                    <a:p>
                      <a:r>
                        <a:rPr kumimoji="1" lang="en-US" altLang="ja-JP" sz="1400" dirty="0">
                          <a:latin typeface="+mn-ea"/>
                          <a:ea typeface="+mn-ea"/>
                        </a:rPr>
                        <a:t>PI</a:t>
                      </a:r>
                      <a:r>
                        <a:rPr kumimoji="1" lang="ja-JP" altLang="en-US" sz="1400">
                          <a:latin typeface="+mn-ea"/>
                          <a:ea typeface="+mn-ea"/>
                        </a:rPr>
                        <a:t>制御</a:t>
                      </a:r>
                      <a:r>
                        <a:rPr kumimoji="1" lang="en-US" altLang="ja-JP" sz="1400" dirty="0">
                          <a:latin typeface="+mn-ea"/>
                          <a:ea typeface="+mn-ea"/>
                        </a:rPr>
                        <a:t>?</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4870929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a:latin typeface="+mn-ea"/>
                          <a:ea typeface="+mn-ea"/>
                        </a:rPr>
                        <a:t>↑</a:t>
                      </a:r>
                      <a:endParaRPr kumimoji="1" lang="en-US" altLang="ja-JP" sz="1800" dirty="0">
                        <a:latin typeface="+mn-ea"/>
                        <a:ea typeface="+mn-ea"/>
                      </a:endParaRPr>
                    </a:p>
                  </a:txBody>
                  <a:tcPr anchor="ctr"/>
                </a:tc>
                <a:tc>
                  <a:txBody>
                    <a:bodyPr/>
                    <a:lstStyle/>
                    <a:p>
                      <a:r>
                        <a:rPr kumimoji="1" lang="ja-JP" altLang="en-US" sz="1400">
                          <a:latin typeface="+mn-ea"/>
                          <a:ea typeface="+mn-ea"/>
                        </a:rPr>
                        <a:t>コース形状に合わせて基準ヨーレートを変更する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4008272574"/>
                  </a:ext>
                </a:extLst>
              </a:tr>
              <a:tr h="370840">
                <a:tc>
                  <a:txBody>
                    <a:bodyPr/>
                    <a:lstStyle/>
                    <a:p>
                      <a:r>
                        <a:rPr kumimoji="1" lang="ja-JP" altLang="en-US" sz="1400">
                          <a:latin typeface="+mn-ea"/>
                          <a:ea typeface="+mn-ea"/>
                        </a:rPr>
                        <a:t>走行する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952932701"/>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4042085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91617892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上位機能：ラインをトレースする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非機能要求：安定している</a:t>
            </a:r>
            <a:endParaRPr kumimoji="1" lang="ja-JP" altLang="en-US" dirty="0" err="1">
              <a:solidFill>
                <a:schemeClr val="tx1"/>
              </a:solidFill>
            </a:endParaRPr>
          </a:p>
        </p:txBody>
      </p:sp>
    </p:spTree>
    <p:extLst>
      <p:ext uri="{BB962C8B-B14F-4D97-AF65-F5344CB8AC3E}">
        <p14:creationId xmlns:p14="http://schemas.microsoft.com/office/powerpoint/2010/main" val="29508404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9050">
          <a:solidFill>
            <a:schemeClr val="tx1"/>
          </a:solidFill>
        </a:ln>
      </a:spPr>
      <a:bodyPr rtlCol="0" anchor="t" anchorCtr="0"/>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3561</TotalTime>
  <Words>1793</Words>
  <Application>Microsoft Office PowerPoint</Application>
  <PresentationFormat>ワイド画面</PresentationFormat>
  <Paragraphs>575</Paragraphs>
  <Slides>36</Slides>
  <Notes>14</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36</vt:i4>
      </vt:variant>
    </vt:vector>
  </HeadingPairs>
  <TitlesOfParts>
    <vt:vector size="41" baseType="lpstr">
      <vt:lpstr>游ゴシック</vt:lpstr>
      <vt:lpstr>游ゴシック Light</vt:lpstr>
      <vt:lpstr>Arial</vt:lpstr>
      <vt:lpstr>Cambria Math</vt:lpstr>
      <vt:lpstr>Office テーマ</vt:lpstr>
      <vt:lpstr>チームひろじれん 設計ノート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①走行体ブロック 設計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②自己位置・ライン推定 ブロック 設計</vt:lpstr>
      <vt:lpstr>PowerPoint プレゼンテーション</vt:lpstr>
      <vt:lpstr>③データ通信ブロック 設計</vt:lpstr>
      <vt:lpstr>PowerPoint プレゼンテーション</vt:lpstr>
      <vt:lpstr>④画像処理・Deep Learningブロック 設計</vt:lpstr>
      <vt:lpstr>PowerPoint プレゼンテーション</vt:lpstr>
      <vt:lpstr>⑤経路探索・目標動作決定 ブロック 設計</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ユーザー</dc:creator>
  <cp:lastModifiedBy>Kaoru(薫) Ota(太田)</cp:lastModifiedBy>
  <cp:revision>308</cp:revision>
  <dcterms:created xsi:type="dcterms:W3CDTF">2019-04-11T12:00:35Z</dcterms:created>
  <dcterms:modified xsi:type="dcterms:W3CDTF">2019-07-05T03:53:10Z</dcterms:modified>
</cp:coreProperties>
</file>